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sldIdLst>
    <p:sldId id="302" r:id="rId3"/>
    <p:sldId id="306" r:id="rId5"/>
    <p:sldId id="308" r:id="rId6"/>
    <p:sldId id="332" r:id="rId7"/>
    <p:sldId id="443" r:id="rId8"/>
    <p:sldId id="444" r:id="rId9"/>
    <p:sldId id="447" r:id="rId10"/>
    <p:sldId id="446" r:id="rId11"/>
    <p:sldId id="449" r:id="rId12"/>
    <p:sldId id="450" r:id="rId13"/>
    <p:sldId id="451" r:id="rId14"/>
    <p:sldId id="452" r:id="rId15"/>
    <p:sldId id="453" r:id="rId16"/>
    <p:sldId id="455" r:id="rId17"/>
    <p:sldId id="303" r:id="rId18"/>
  </p:sldIdLst>
  <p:sldSz cx="12190095" cy="6858000"/>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9646"/>
    <a:srgbClr val="FFFFFF"/>
    <a:srgbClr val="FBC497"/>
    <a:srgbClr val="F9AB6B"/>
    <a:srgbClr val="3DA5C1"/>
    <a:srgbClr val="F5F6F7"/>
    <a:srgbClr val="0060A8"/>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70" autoAdjust="0"/>
    <p:restoredTop sz="98373" autoAdjust="0"/>
  </p:normalViewPr>
  <p:slideViewPr>
    <p:cSldViewPr>
      <p:cViewPr varScale="1">
        <p:scale>
          <a:sx n="68" d="100"/>
          <a:sy n="68" d="100"/>
        </p:scale>
        <p:origin x="604" y="52"/>
      </p:cViewPr>
      <p:guideLst>
        <p:guide orient="horz" pos="2151"/>
        <p:guide orient="horz" pos="1837"/>
        <p:guide orient="horz" pos="2552"/>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59D29BB1-3E8D-4B95-8EAD-9E2ABBFE1F17}"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19ED05C0-91A1-48D6-88E9-09D544760C0C}"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p:cNvSpPr>
          <p:nvPr>
            <p:ph type="sldImg"/>
          </p:nvPr>
        </p:nvSpPr>
        <p:spPr bwMode="auto">
          <a:noFill/>
          <a:ln>
            <a:solidFill>
              <a:srgbClr val="000000"/>
            </a:solidFill>
            <a:miter lim="800000"/>
          </a:ln>
        </p:spPr>
      </p:sp>
      <p:sp>
        <p:nvSpPr>
          <p:cNvPr id="1536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536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FFFE5E07-73F2-4758-9A48-7E888F6395A1}" type="slidenum">
              <a:rPr lang="zh-CN" altLang="en-US"/>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幻灯片图像占位符 1"/>
          <p:cNvSpPr>
            <a:spLocks noGrp="1" noRot="1" noChangeAspect="1"/>
          </p:cNvSpPr>
          <p:nvPr>
            <p:ph type="sldImg"/>
          </p:nvPr>
        </p:nvSpPr>
        <p:spPr bwMode="auto">
          <a:noFill/>
          <a:ln>
            <a:solidFill>
              <a:srgbClr val="000000"/>
            </a:solidFill>
            <a:miter lim="800000"/>
          </a:ln>
        </p:spPr>
      </p:sp>
      <p:sp>
        <p:nvSpPr>
          <p:cNvPr id="4813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3174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7355268-7D24-4A9B-954B-2B0C080099EB}" type="slidenum">
              <a:rPr lang="zh-CN" altLang="en-US"/>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幻灯片图像占位符 1"/>
          <p:cNvSpPr>
            <a:spLocks noGrp="1" noRot="1" noChangeAspect="1"/>
          </p:cNvSpPr>
          <p:nvPr>
            <p:ph type="sldImg"/>
          </p:nvPr>
        </p:nvSpPr>
        <p:spPr bwMode="auto">
          <a:noFill/>
          <a:ln>
            <a:solidFill>
              <a:srgbClr val="000000"/>
            </a:solidFill>
            <a:miter lim="800000"/>
          </a:ln>
        </p:spPr>
      </p:sp>
      <p:sp>
        <p:nvSpPr>
          <p:cNvPr id="1741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741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64C34F61-F418-457B-9D45-14AE2166B38A}" type="slidenum">
              <a:rPr lang="zh-CN" altLang="en-US"/>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幻灯片图像占位符 1"/>
          <p:cNvSpPr>
            <a:spLocks noGrp="1" noRot="1" noChangeAspect="1"/>
          </p:cNvSpPr>
          <p:nvPr>
            <p:ph type="sldImg"/>
          </p:nvPr>
        </p:nvSpPr>
        <p:spPr bwMode="auto">
          <a:noFill/>
          <a:ln>
            <a:solidFill>
              <a:srgbClr val="000000"/>
            </a:solidFill>
            <a:miter lim="800000"/>
          </a:ln>
        </p:spPr>
      </p:sp>
      <p:sp>
        <p:nvSpPr>
          <p:cNvPr id="1945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945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BEDE0DFB-7594-4D3C-B401-5A4ABB619B97}" type="slidenum">
              <a:rPr lang="zh-CN" altLang="en-US"/>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E81908A4-B6F8-4237-B14B-89E6A59F3917}"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40488F4-9747-491C-8DC7-A6A6860B3D51}" type="slidenum">
              <a:rPr lang="zh-CN" altLang="en-US"/>
            </a:fld>
            <a:endParaRPr lang="zh-CN" altLang="en-US"/>
          </a:p>
        </p:txBody>
      </p:sp>
    </p:spTree>
  </p:cSld>
  <p:clrMapOvr>
    <a:masterClrMapping/>
  </p:clrMapOvr>
  <p:transition spd="slow" advTm="200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7C19B9F-A90F-4726-ADDD-8B35CB603E87}"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C818370-A17F-41A3-A89F-8B68E6104387}" type="slidenum">
              <a:rPr lang="zh-CN" altLang="en-US"/>
            </a:fld>
            <a:endParaRPr lang="zh-CN" altLang="en-US"/>
          </a:p>
        </p:txBody>
      </p:sp>
    </p:spTree>
  </p:cSld>
  <p:clrMapOvr>
    <a:masterClrMapping/>
  </p:clrMapOvr>
  <p:transition spd="slow" advTm="200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A9BD4DC0-6A7F-40DF-B2E2-1C84CA5FF9E3}"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C8659CF-E8E7-4F0E-95A6-24428410397C}" type="slidenum">
              <a:rPr lang="zh-CN" altLang="en-US"/>
            </a:fld>
            <a:endParaRPr lang="zh-CN" altLang="en-US"/>
          </a:p>
        </p:txBody>
      </p:sp>
    </p:spTree>
  </p:cSld>
  <p:clrMapOvr>
    <a:masterClrMapping/>
  </p:clrMapOvr>
  <p:transition spd="slow" advTm="2000">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4480370-FD90-496F-8D66-90F6746C823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B15A58E-3C5D-4DD2-9F81-554258B12395}" type="slidenum">
              <a:rPr lang="zh-CN" altLang="en-US"/>
            </a:fld>
            <a:endParaRPr lang="zh-CN" altLang="en-US"/>
          </a:p>
        </p:txBody>
      </p:sp>
    </p:spTree>
  </p:cSld>
  <p:clrMapOvr>
    <a:masterClrMapping/>
  </p:clrMapOvr>
  <p:transition spd="slow" advTm="2000">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96983EDC-AC2A-42B6-9EF3-08BFCE0B808D}"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A8945F8-2B21-43B1-A1DF-D72019E25A5B}" type="slidenum">
              <a:rPr lang="zh-CN" altLang="en-US"/>
            </a:fld>
            <a:endParaRPr lang="zh-CN" altLang="en-US"/>
          </a:p>
        </p:txBody>
      </p:sp>
    </p:spTree>
  </p:cSld>
  <p:clrMapOvr>
    <a:masterClrMapping/>
  </p:clrMapOvr>
  <p:transition spd="slow" advTm="200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6321E6CF-CB27-4735-A8F1-727CEAF4FD64}"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A4BBFF8-23AD-4CDC-957E-0B69047F111B}" type="slidenum">
              <a:rPr lang="zh-CN" altLang="en-US"/>
            </a:fld>
            <a:endParaRPr lang="zh-CN" altLang="en-US"/>
          </a:p>
        </p:txBody>
      </p:sp>
    </p:spTree>
  </p:cSld>
  <p:clrMapOvr>
    <a:masterClrMapping/>
  </p:clrMapOvr>
  <p:transition spd="slow" advTm="200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909A1CD5-689E-4AC8-B140-D47314984B4B}"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A8623484-229B-4D8B-BACD-7AAF7470093C}" type="slidenum">
              <a:rPr lang="zh-CN" altLang="en-US"/>
            </a:fld>
            <a:endParaRPr lang="zh-CN" altLang="en-US"/>
          </a:p>
        </p:txBody>
      </p:sp>
    </p:spTree>
  </p:cSld>
  <p:clrMapOvr>
    <a:masterClrMapping/>
  </p:clrMapOvr>
  <p:transition spd="slow" advTm="200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7EEB9503-B660-4F0D-A7E5-830365CA63CB}"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0BF351E4-14EF-43C8-A632-E16E4A229071}" type="slidenum">
              <a:rPr lang="zh-CN" altLang="en-US"/>
            </a:fld>
            <a:endParaRPr lang="zh-CN" altLang="en-US"/>
          </a:p>
        </p:txBody>
      </p:sp>
    </p:spTree>
  </p:cSld>
  <p:clrMapOvr>
    <a:masterClrMapping/>
  </p:clrMapOvr>
  <p:transition spd="slow" advTm="200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D022BD3B-C4FB-455A-BE86-184D7FB32F87}"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2C1FDF2-0985-49B5-BA0D-1501FB47D6C0}" type="slidenum">
              <a:rPr lang="zh-CN" altLang="en-US"/>
            </a:fld>
            <a:endParaRPr lang="zh-CN" altLang="en-US"/>
          </a:p>
        </p:txBody>
      </p:sp>
    </p:spTree>
  </p:cSld>
  <p:clrMapOvr>
    <a:masterClrMapping/>
  </p:clrMapOvr>
  <p:transition spd="slow" advTm="200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ECA63209-EA57-40D6-975F-223140903FE2}"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BEB99BCD-2D79-4EF1-8CD9-59C2D0ECE5CE}" type="slidenum">
              <a:rPr lang="zh-CN" altLang="en-US"/>
            </a:fld>
            <a:endParaRPr lang="zh-CN" altLang="en-US"/>
          </a:p>
        </p:txBody>
      </p:sp>
    </p:spTree>
  </p:cSld>
  <p:clrMapOvr>
    <a:masterClrMapping/>
  </p:clrMapOvr>
  <p:transition spd="slow" advTm="200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B89AEDA7-584A-42F0-B076-E52DF7CE4E09}"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57B8A5A-F02B-48B4-8FA8-E16AD90C82DC}" type="slidenum">
              <a:rPr lang="zh-CN" altLang="en-US"/>
            </a:fld>
            <a:endParaRPr lang="zh-CN" altLang="en-US"/>
          </a:p>
        </p:txBody>
      </p:sp>
    </p:spTree>
  </p:cSld>
  <p:clrMapOvr>
    <a:masterClrMapping/>
  </p:clrMapOvr>
  <p:transition spd="slow" advTm="2000">
    <p:pull/>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文本占位符 2"/>
          <p:cNvSpPr>
            <a:spLocks noGrp="1"/>
          </p:cNvSpPr>
          <p:nvPr>
            <p:ph type="body" idx="1"/>
          </p:nvPr>
        </p:nvSpPr>
        <p:spPr bwMode="auto">
          <a:xfrm>
            <a:off x="609600" y="1600200"/>
            <a:ext cx="10971213" cy="4525963"/>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C4F8D2DE-242F-481B-BFBB-9153AFEA68CC}" type="datetimeFigureOut">
              <a:rPr lang="zh-CN" altLang="en-US"/>
            </a:fld>
            <a:endParaRPr lang="zh-CN" altLang="en-US"/>
          </a:p>
        </p:txBody>
      </p:sp>
      <p:sp>
        <p:nvSpPr>
          <p:cNvPr id="5" name="页脚占位符 4"/>
          <p:cNvSpPr>
            <a:spLocks noGrp="1"/>
          </p:cNvSpPr>
          <p:nvPr>
            <p:ph type="ftr" sz="quarter" idx="3"/>
          </p:nvPr>
        </p:nvSpPr>
        <p:spPr>
          <a:xfrm>
            <a:off x="4165600" y="6356350"/>
            <a:ext cx="3859213"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95BDFACB-8B07-4E2F-8722-688AA827C325}"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2000">
    <p:pull/>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notesSlide" Target="../notesSlides/notesSlide15.xml"/><Relationship Id="rId7"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C:\Users\Administrator\Desktop\QQ截图20160516104337.png"/>
          <p:cNvPicPr>
            <a:picLocks noChangeAspect="1" noChangeArrowheads="1"/>
          </p:cNvPicPr>
          <p:nvPr/>
        </p:nvPicPr>
        <p:blipFill>
          <a:blip r:embed="rId1"/>
          <a:srcRect/>
          <a:stretch>
            <a:fillRect/>
          </a:stretch>
        </p:blipFill>
        <p:spPr bwMode="auto">
          <a:xfrm>
            <a:off x="0" y="-26988"/>
            <a:ext cx="12190413" cy="6884988"/>
          </a:xfrm>
          <a:prstGeom prst="rect">
            <a:avLst/>
          </a:prstGeom>
          <a:noFill/>
          <a:ln w="9525">
            <a:noFill/>
            <a:miter lim="800000"/>
            <a:headEnd/>
            <a:tailEnd/>
          </a:ln>
        </p:spPr>
      </p:pic>
      <p:sp>
        <p:nvSpPr>
          <p:cNvPr id="24" name="圆角矩形 23"/>
          <p:cNvSpPr/>
          <p:nvPr/>
        </p:nvSpPr>
        <p:spPr>
          <a:xfrm>
            <a:off x="7297738" y="1117600"/>
            <a:ext cx="1092200" cy="849313"/>
          </a:xfrm>
          <a:prstGeom prst="roundRect">
            <a:avLst/>
          </a:prstGeom>
          <a:blipFill>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圆角矩形 24"/>
          <p:cNvSpPr/>
          <p:nvPr/>
        </p:nvSpPr>
        <p:spPr>
          <a:xfrm>
            <a:off x="7297738" y="2066925"/>
            <a:ext cx="1092200" cy="849313"/>
          </a:xfrm>
          <a:prstGeom prst="roundRect">
            <a:avLst/>
          </a:prstGeom>
          <a:blipFill>
            <a:blip r:embed="rId3"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6" name="圆角矩形 25"/>
          <p:cNvSpPr/>
          <p:nvPr/>
        </p:nvSpPr>
        <p:spPr>
          <a:xfrm>
            <a:off x="8604250" y="1117600"/>
            <a:ext cx="1092200" cy="849313"/>
          </a:xfrm>
          <a:prstGeom prst="roundRect">
            <a:avLst/>
          </a:prstGeom>
          <a:blipFill>
            <a:blip r:embed="rId4"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7" name="圆角矩形 26"/>
          <p:cNvSpPr/>
          <p:nvPr/>
        </p:nvSpPr>
        <p:spPr>
          <a:xfrm>
            <a:off x="9913938" y="3038475"/>
            <a:ext cx="1177925" cy="849313"/>
          </a:xfrm>
          <a:prstGeom prst="roundRect">
            <a:avLst/>
          </a:prstGeom>
          <a:blipFill>
            <a:blip r:embed="rId5"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TextBox 33"/>
          <p:cNvSpPr txBox="1">
            <a:spLocks noChangeArrowheads="1"/>
          </p:cNvSpPr>
          <p:nvPr/>
        </p:nvSpPr>
        <p:spPr bwMode="auto">
          <a:xfrm>
            <a:off x="7413625" y="4456113"/>
            <a:ext cx="2282825" cy="368300"/>
          </a:xfrm>
          <a:prstGeom prst="rect">
            <a:avLst/>
          </a:prstGeom>
          <a:noFill/>
          <a:ln w="9525">
            <a:noFill/>
            <a:miter lim="800000"/>
          </a:ln>
        </p:spPr>
        <p:txBody>
          <a:bodyPr>
            <a:spAutoFit/>
          </a:bodyPr>
          <a:lstStyle/>
          <a:p>
            <a:pPr algn="dist"/>
            <a:r>
              <a:rPr lang="zh-CN" altLang="en-US">
                <a:solidFill>
                  <a:srgbClr val="F79646"/>
                </a:solidFill>
                <a:latin typeface="微软雅黑" panose="020B0503020204020204" pitchFamily="34" charset="-122"/>
                <a:ea typeface="微软雅黑" panose="020B0503020204020204" pitchFamily="34" charset="-122"/>
              </a:rPr>
              <a:t>北京出版社</a:t>
            </a:r>
            <a:endParaRPr lang="zh-CN" altLang="en-US">
              <a:solidFill>
                <a:srgbClr val="F79646"/>
              </a:solidFill>
              <a:latin typeface="微软雅黑" panose="020B0503020204020204" pitchFamily="34" charset="-122"/>
              <a:ea typeface="微软雅黑" panose="020B0503020204020204" pitchFamily="34" charset="-122"/>
            </a:endParaRPr>
          </a:p>
        </p:txBody>
      </p:sp>
      <p:sp>
        <p:nvSpPr>
          <p:cNvPr id="30" name="TextBox 29"/>
          <p:cNvSpPr txBox="1">
            <a:spLocks noChangeArrowheads="1"/>
          </p:cNvSpPr>
          <p:nvPr/>
        </p:nvSpPr>
        <p:spPr bwMode="auto">
          <a:xfrm>
            <a:off x="1477963" y="3007995"/>
            <a:ext cx="4248150" cy="701675"/>
          </a:xfrm>
          <a:prstGeom prst="rect">
            <a:avLst/>
          </a:prstGeom>
          <a:noFill/>
          <a:ln w="9525">
            <a:noFill/>
            <a:miter lim="800000"/>
          </a:ln>
        </p:spPr>
        <p:txBody>
          <a:bodyPr wrap="none">
            <a:spAutoFit/>
          </a:bodyPr>
          <a:lstStyle/>
          <a:p>
            <a:pPr algn="ctr"/>
            <a:r>
              <a:rPr lang="zh-CN" altLang="en-US" sz="4000" b="1">
                <a:solidFill>
                  <a:srgbClr val="F79646"/>
                </a:solidFill>
                <a:latin typeface="AvantGarde Md BT"/>
                <a:ea typeface="微软雅黑" panose="020B0503020204020204" pitchFamily="34" charset="-122"/>
              </a:rPr>
              <a:t>审计学基础与实务</a:t>
            </a:r>
            <a:endParaRPr lang="zh-CN" altLang="en-US" sz="4000" b="1">
              <a:solidFill>
                <a:srgbClr val="F79646"/>
              </a:solidFill>
              <a:latin typeface="AvantGarde Md BT"/>
              <a:ea typeface="微软雅黑" panose="020B0503020204020204" pitchFamily="34" charset="-122"/>
            </a:endParaRPr>
          </a:p>
        </p:txBody>
      </p:sp>
      <p:sp>
        <p:nvSpPr>
          <p:cNvPr id="31" name="标题 4"/>
          <p:cNvSpPr txBox="1"/>
          <p:nvPr/>
        </p:nvSpPr>
        <p:spPr>
          <a:xfrm>
            <a:off x="709613" y="4095433"/>
            <a:ext cx="5776912" cy="268287"/>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lvl="1" algn="dist" fontAlgn="auto">
              <a:spcBef>
                <a:spcPts val="0"/>
              </a:spcBef>
              <a:spcAft>
                <a:spcPts val="0"/>
              </a:spcAft>
              <a:defRPr/>
            </a:pP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CAIJING FAGUI YU KUAIJI ZHIYE DAODE</a:t>
            </a:r>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7304166" y="1130019"/>
            <a:ext cx="3786329" cy="2779361"/>
            <a:chOff x="7304166" y="1130019"/>
            <a:chExt cx="3786329" cy="2779361"/>
          </a:xfrm>
          <a:scene3d>
            <a:camera prst="orthographicFront">
              <a:rot lat="0" lon="0" rev="0"/>
            </a:camera>
            <a:lightRig rig="contrasting" dir="t">
              <a:rot lat="0" lon="0" rev="1500000"/>
            </a:lightRig>
          </a:scene3d>
        </p:grpSpPr>
        <p:sp>
          <p:nvSpPr>
            <p:cNvPr id="2" name="矩形: 圆角 1"/>
            <p:cNvSpPr/>
            <p:nvPr/>
          </p:nvSpPr>
          <p:spPr>
            <a:xfrm>
              <a:off x="9912879" y="1130019"/>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3" name="矩形: 圆角 42"/>
            <p:cNvSpPr/>
            <p:nvPr/>
          </p:nvSpPr>
          <p:spPr>
            <a:xfrm>
              <a:off x="7304166" y="3060006"/>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4" name="矩形: 圆角 43"/>
            <p:cNvSpPr/>
            <p:nvPr/>
          </p:nvSpPr>
          <p:spPr>
            <a:xfrm>
              <a:off x="8598838" y="2101417"/>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rot="8861354">
              <a:off x="9507499" y="1944170"/>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5" name="矩形 44"/>
            <p:cNvSpPr/>
            <p:nvPr/>
          </p:nvSpPr>
          <p:spPr>
            <a:xfrm rot="8861354">
              <a:off x="8205540" y="2894548"/>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 name="组合 7"/>
          <p:cNvGrpSpPr/>
          <p:nvPr/>
        </p:nvGrpSpPr>
        <p:grpSpPr>
          <a:xfrm>
            <a:off x="8607157" y="2059042"/>
            <a:ext cx="2528609" cy="2765285"/>
            <a:chOff x="8568212" y="2059042"/>
            <a:chExt cx="2528609" cy="2765285"/>
          </a:xfrm>
          <a:scene3d>
            <a:camera prst="orthographicFront">
              <a:rot lat="0" lon="0" rev="0"/>
            </a:camera>
            <a:lightRig rig="contrasting" dir="t">
              <a:rot lat="0" lon="0" rev="1500000"/>
            </a:lightRig>
          </a:scene3d>
        </p:grpSpPr>
        <p:sp>
          <p:nvSpPr>
            <p:cNvPr id="46" name="矩形: 圆角 45"/>
            <p:cNvSpPr/>
            <p:nvPr/>
          </p:nvSpPr>
          <p:spPr>
            <a:xfrm>
              <a:off x="9917952" y="2059042"/>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7" name="矩形: 圆角 46"/>
            <p:cNvSpPr/>
            <p:nvPr/>
          </p:nvSpPr>
          <p:spPr>
            <a:xfrm>
              <a:off x="9919205" y="3974953"/>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8" name="矩形: 圆角 47"/>
            <p:cNvSpPr/>
            <p:nvPr/>
          </p:nvSpPr>
          <p:spPr>
            <a:xfrm>
              <a:off x="8568212" y="3027865"/>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4" name="矩形 53"/>
            <p:cNvSpPr/>
            <p:nvPr/>
          </p:nvSpPr>
          <p:spPr>
            <a:xfrm rot="8861354">
              <a:off x="9544258" y="290284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5" name="矩形 54"/>
            <p:cNvSpPr/>
            <p:nvPr/>
          </p:nvSpPr>
          <p:spPr>
            <a:xfrm rot="1991447">
              <a:off x="9508727" y="384988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4" name="矩形 3"/>
          <p:cNvSpPr/>
          <p:nvPr/>
        </p:nvSpPr>
        <p:spPr>
          <a:xfrm>
            <a:off x="0" y="-26988"/>
            <a:ext cx="261938" cy="6884988"/>
          </a:xfrm>
          <a:prstGeom prst="rect">
            <a:avLst/>
          </a:prstGeom>
          <a:gradFill flip="none" rotWithShape="1">
            <a:gsLst>
              <a:gs pos="0">
                <a:srgbClr val="F79646"/>
              </a:gs>
              <a:gs pos="100000">
                <a:srgbClr val="F7964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矩形 35"/>
          <p:cNvSpPr/>
          <p:nvPr/>
        </p:nvSpPr>
        <p:spPr>
          <a:xfrm>
            <a:off x="198438" y="-26988"/>
            <a:ext cx="261937" cy="6884988"/>
          </a:xfrm>
          <a:prstGeom prst="rect">
            <a:avLst/>
          </a:prstGeom>
          <a:solidFill>
            <a:srgbClr val="F9AB6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矩形 36"/>
          <p:cNvSpPr/>
          <p:nvPr/>
        </p:nvSpPr>
        <p:spPr>
          <a:xfrm>
            <a:off x="339725" y="-26988"/>
            <a:ext cx="261938" cy="6884988"/>
          </a:xfrm>
          <a:prstGeom prst="rect">
            <a:avLst/>
          </a:prstGeom>
          <a:solidFill>
            <a:srgbClr val="FBC4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7" name="直接连接符 6"/>
          <p:cNvCxnSpPr/>
          <p:nvPr/>
        </p:nvCxnSpPr>
        <p:spPr>
          <a:xfrm flipV="1">
            <a:off x="758825" y="3868420"/>
            <a:ext cx="5684838" cy="61913"/>
          </a:xfrm>
          <a:prstGeom prst="line">
            <a:avLst/>
          </a:prstGeom>
          <a:ln w="57150">
            <a:solidFill>
              <a:srgbClr val="F79646"/>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6815138" y="620713"/>
            <a:ext cx="5040312" cy="4968875"/>
          </a:xfrm>
          <a:prstGeom prst="rect">
            <a:avLst/>
          </a:prstGeom>
          <a:noFill/>
          <a:ln>
            <a:solidFill>
              <a:srgbClr val="F7964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par>
                                <p:cTn id="30" presetID="53" presetClass="entr" presetSubtype="16" fill="hold" nodeType="withEffect">
                                  <p:stCondLst>
                                    <p:cond delay="50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1000"/>
                                        <p:tgtEl>
                                          <p:spTgt spid="34"/>
                                        </p:tgtEl>
                                      </p:cBhvr>
                                    </p:animEffect>
                                    <p:anim calcmode="lin" valueType="num">
                                      <p:cBhvr>
                                        <p:cTn id="39" dur="1000" fill="hold"/>
                                        <p:tgtEl>
                                          <p:spTgt spid="34"/>
                                        </p:tgtEl>
                                        <p:attrNameLst>
                                          <p:attrName>ppt_x</p:attrName>
                                        </p:attrNameLst>
                                      </p:cBhvr>
                                      <p:tavLst>
                                        <p:tav tm="0">
                                          <p:val>
                                            <p:strVal val="#ppt_x"/>
                                          </p:val>
                                        </p:tav>
                                        <p:tav tm="100000">
                                          <p:val>
                                            <p:strVal val="#ppt_x"/>
                                          </p:val>
                                        </p:tav>
                                      </p:tavLst>
                                    </p:anim>
                                    <p:anim calcmode="lin" valueType="num">
                                      <p:cBhvr>
                                        <p:cTn id="40" dur="1000" fill="hold"/>
                                        <p:tgtEl>
                                          <p:spTgt spid="34"/>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par>
                          <p:cTn id="45" fill="hold">
                            <p:stCondLst>
                              <p:cond delay="2500"/>
                            </p:stCondLst>
                            <p:childTnLst>
                              <p:par>
                                <p:cTn id="46" presetID="2" presetClass="entr" presetSubtype="8" fill="hold" grpId="0" nodeType="afterEffect">
                                  <p:stCondLst>
                                    <p:cond delay="0"/>
                                  </p:stCondLst>
                                  <p:childTnLst>
                                    <p:set>
                                      <p:cBhvr>
                                        <p:cTn id="47" dur="1" fill="hold">
                                          <p:stCondLst>
                                            <p:cond delay="0"/>
                                          </p:stCondLst>
                                        </p:cTn>
                                        <p:tgtEl>
                                          <p:spTgt spid="4"/>
                                        </p:tgtEl>
                                        <p:attrNameLst>
                                          <p:attrName>style.visibility</p:attrName>
                                        </p:attrNameLst>
                                      </p:cBhvr>
                                      <p:to>
                                        <p:strVal val="visible"/>
                                      </p:to>
                                    </p:set>
                                    <p:anim calcmode="lin" valueType="num">
                                      <p:cBhvr additive="base">
                                        <p:cTn id="48" dur="500" fill="hold"/>
                                        <p:tgtEl>
                                          <p:spTgt spid="4"/>
                                        </p:tgtEl>
                                        <p:attrNameLst>
                                          <p:attrName>ppt_x</p:attrName>
                                        </p:attrNameLst>
                                      </p:cBhvr>
                                      <p:tavLst>
                                        <p:tav tm="0">
                                          <p:val>
                                            <p:strVal val="0-#ppt_w/2"/>
                                          </p:val>
                                        </p:tav>
                                        <p:tav tm="100000">
                                          <p:val>
                                            <p:strVal val="#ppt_x"/>
                                          </p:val>
                                        </p:tav>
                                      </p:tavLst>
                                    </p:anim>
                                    <p:anim calcmode="lin" valueType="num">
                                      <p:cBhvr additive="base">
                                        <p:cTn id="49" dur="500" fill="hold"/>
                                        <p:tgtEl>
                                          <p:spTgt spid="4"/>
                                        </p:tgtEl>
                                        <p:attrNameLst>
                                          <p:attrName>ppt_y</p:attrName>
                                        </p:attrNameLst>
                                      </p:cBhvr>
                                      <p:tavLst>
                                        <p:tav tm="0">
                                          <p:val>
                                            <p:strVal val="#ppt_y"/>
                                          </p:val>
                                        </p:tav>
                                        <p:tav tm="100000">
                                          <p:val>
                                            <p:strVal val="#ppt_y"/>
                                          </p:val>
                                        </p:tav>
                                      </p:tavLst>
                                    </p:anim>
                                  </p:childTnLst>
                                </p:cTn>
                              </p:par>
                            </p:childTnLst>
                          </p:cTn>
                        </p:par>
                        <p:par>
                          <p:cTn id="50" fill="hold">
                            <p:stCondLst>
                              <p:cond delay="3000"/>
                            </p:stCondLst>
                            <p:childTnLst>
                              <p:par>
                                <p:cTn id="51" presetID="2" presetClass="entr" presetSubtype="8"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additive="base">
                                        <p:cTn id="53" dur="500" fill="hold"/>
                                        <p:tgtEl>
                                          <p:spTgt spid="36"/>
                                        </p:tgtEl>
                                        <p:attrNameLst>
                                          <p:attrName>ppt_x</p:attrName>
                                        </p:attrNameLst>
                                      </p:cBhvr>
                                      <p:tavLst>
                                        <p:tav tm="0">
                                          <p:val>
                                            <p:strVal val="0-#ppt_w/2"/>
                                          </p:val>
                                        </p:tav>
                                        <p:tav tm="100000">
                                          <p:val>
                                            <p:strVal val="#ppt_x"/>
                                          </p:val>
                                        </p:tav>
                                      </p:tavLst>
                                    </p:anim>
                                    <p:anim calcmode="lin" valueType="num">
                                      <p:cBhvr additive="base">
                                        <p:cTn id="54" dur="500" fill="hold"/>
                                        <p:tgtEl>
                                          <p:spTgt spid="36"/>
                                        </p:tgtEl>
                                        <p:attrNameLst>
                                          <p:attrName>ppt_y</p:attrName>
                                        </p:attrNameLst>
                                      </p:cBhvr>
                                      <p:tavLst>
                                        <p:tav tm="0">
                                          <p:val>
                                            <p:strVal val="#ppt_y"/>
                                          </p:val>
                                        </p:tav>
                                        <p:tav tm="100000">
                                          <p:val>
                                            <p:strVal val="#ppt_y"/>
                                          </p:val>
                                        </p:tav>
                                      </p:tavLst>
                                    </p:anim>
                                  </p:childTnLst>
                                </p:cTn>
                              </p:par>
                            </p:childTnLst>
                          </p:cTn>
                        </p:par>
                        <p:par>
                          <p:cTn id="55" fill="hold">
                            <p:stCondLst>
                              <p:cond delay="3500"/>
                            </p:stCondLst>
                            <p:childTnLst>
                              <p:par>
                                <p:cTn id="56" presetID="2" presetClass="entr" presetSubtype="8" fill="hold" grpId="0" nodeType="after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500" fill="hold"/>
                                        <p:tgtEl>
                                          <p:spTgt spid="37"/>
                                        </p:tgtEl>
                                        <p:attrNameLst>
                                          <p:attrName>ppt_x</p:attrName>
                                        </p:attrNameLst>
                                      </p:cBhvr>
                                      <p:tavLst>
                                        <p:tav tm="0">
                                          <p:val>
                                            <p:strVal val="0-#ppt_w/2"/>
                                          </p:val>
                                        </p:tav>
                                        <p:tav tm="100000">
                                          <p:val>
                                            <p:strVal val="#ppt_x"/>
                                          </p:val>
                                        </p:tav>
                                      </p:tavLst>
                                    </p:anim>
                                    <p:anim calcmode="lin" valueType="num">
                                      <p:cBhvr additive="base">
                                        <p:cTn id="59" dur="500" fill="hold"/>
                                        <p:tgtEl>
                                          <p:spTgt spid="37"/>
                                        </p:tgtEl>
                                        <p:attrNameLst>
                                          <p:attrName>ppt_y</p:attrName>
                                        </p:attrNameLst>
                                      </p:cBhvr>
                                      <p:tavLst>
                                        <p:tav tm="0">
                                          <p:val>
                                            <p:strVal val="#ppt_y"/>
                                          </p:val>
                                        </p:tav>
                                        <p:tav tm="100000">
                                          <p:val>
                                            <p:strVal val="#ppt_y"/>
                                          </p:val>
                                        </p:tav>
                                      </p:tavLst>
                                    </p:anim>
                                  </p:childTnLst>
                                </p:cTn>
                              </p:par>
                              <p:par>
                                <p:cTn id="60" presetID="2" presetClass="entr" presetSubtype="8" fill="hold" nodeType="withEffect">
                                  <p:stCondLst>
                                    <p:cond delay="0"/>
                                  </p:stCondLst>
                                  <p:childTnLst>
                                    <p:set>
                                      <p:cBhvr>
                                        <p:cTn id="61" dur="1" fill="hold">
                                          <p:stCondLst>
                                            <p:cond delay="0"/>
                                          </p:stCondLst>
                                        </p:cTn>
                                        <p:tgtEl>
                                          <p:spTgt spid="7"/>
                                        </p:tgtEl>
                                        <p:attrNameLst>
                                          <p:attrName>style.visibility</p:attrName>
                                        </p:attrNameLst>
                                      </p:cBhvr>
                                      <p:to>
                                        <p:strVal val="visible"/>
                                      </p:to>
                                    </p:set>
                                    <p:anim calcmode="lin" valueType="num">
                                      <p:cBhvr additive="base">
                                        <p:cTn id="62" dur="500" fill="hold"/>
                                        <p:tgtEl>
                                          <p:spTgt spid="7"/>
                                        </p:tgtEl>
                                        <p:attrNameLst>
                                          <p:attrName>ppt_x</p:attrName>
                                        </p:attrNameLst>
                                      </p:cBhvr>
                                      <p:tavLst>
                                        <p:tav tm="0">
                                          <p:val>
                                            <p:strVal val="0-#ppt_w/2"/>
                                          </p:val>
                                        </p:tav>
                                        <p:tav tm="100000">
                                          <p:val>
                                            <p:strVal val="#ppt_x"/>
                                          </p:val>
                                        </p:tav>
                                      </p:tavLst>
                                    </p:anim>
                                    <p:anim calcmode="lin" valueType="num">
                                      <p:cBhvr additive="base">
                                        <p:cTn id="63" dur="500" fill="hold"/>
                                        <p:tgtEl>
                                          <p:spTgt spid="7"/>
                                        </p:tgtEl>
                                        <p:attrNameLst>
                                          <p:attrName>ppt_y</p:attrName>
                                        </p:attrNameLst>
                                      </p:cBhvr>
                                      <p:tavLst>
                                        <p:tav tm="0">
                                          <p:val>
                                            <p:strVal val="#ppt_y"/>
                                          </p:val>
                                        </p:tav>
                                        <p:tav tm="100000">
                                          <p:val>
                                            <p:strVal val="#ppt_y"/>
                                          </p:val>
                                        </p:tav>
                                      </p:tavLst>
                                    </p:anim>
                                  </p:childTnLst>
                                </p:cTn>
                              </p:par>
                            </p:childTnLst>
                          </p:cTn>
                        </p:par>
                        <p:par>
                          <p:cTn id="64" fill="hold">
                            <p:stCondLst>
                              <p:cond delay="4000"/>
                            </p:stCondLst>
                            <p:childTnLst>
                              <p:par>
                                <p:cTn id="65" presetID="14" presetClass="entr" presetSubtype="10" fill="hold" grpId="0" nodeType="afterEffect">
                                  <p:stCondLst>
                                    <p:cond delay="0"/>
                                  </p:stCondLst>
                                  <p:iterate type="lt">
                                    <p:tmPct val="30000"/>
                                  </p:iterate>
                                  <p:childTnLst>
                                    <p:set>
                                      <p:cBhvr>
                                        <p:cTn id="66" dur="1" fill="hold">
                                          <p:stCondLst>
                                            <p:cond delay="0"/>
                                          </p:stCondLst>
                                        </p:cTn>
                                        <p:tgtEl>
                                          <p:spTgt spid="30"/>
                                        </p:tgtEl>
                                        <p:attrNameLst>
                                          <p:attrName>style.visibility</p:attrName>
                                        </p:attrNameLst>
                                      </p:cBhvr>
                                      <p:to>
                                        <p:strVal val="visible"/>
                                      </p:to>
                                    </p:set>
                                    <p:animEffect transition="in" filter="randombar(horizontal)">
                                      <p:cBhvr>
                                        <p:cTn id="67" dur="500"/>
                                        <p:tgtEl>
                                          <p:spTgt spid="30"/>
                                        </p:tgtEl>
                                      </p:cBhvr>
                                    </p:animEffect>
                                  </p:childTnLst>
                                </p:cTn>
                              </p:par>
                            </p:childTnLst>
                          </p:cTn>
                        </p:par>
                        <p:par>
                          <p:cTn id="68" fill="hold">
                            <p:stCondLst>
                              <p:cond delay="4550"/>
                            </p:stCondLst>
                            <p:childTnLst>
                              <p:par>
                                <p:cTn id="69" presetID="41" presetClass="entr" presetSubtype="0" fill="hold" grpId="0" nodeType="afterEffect">
                                  <p:stCondLst>
                                    <p:cond delay="0"/>
                                  </p:stCondLst>
                                  <p:iterate type="lt">
                                    <p:tmPct val="10000"/>
                                  </p:iterate>
                                  <p:childTnLst>
                                    <p:set>
                                      <p:cBhvr>
                                        <p:cTn id="70" dur="1" fill="hold">
                                          <p:stCondLst>
                                            <p:cond delay="0"/>
                                          </p:stCondLst>
                                        </p:cTn>
                                        <p:tgtEl>
                                          <p:spTgt spid="31"/>
                                        </p:tgtEl>
                                        <p:attrNameLst>
                                          <p:attrName>style.visibility</p:attrName>
                                        </p:attrNameLst>
                                      </p:cBhvr>
                                      <p:to>
                                        <p:strVal val="visible"/>
                                      </p:to>
                                    </p:set>
                                    <p:anim calcmode="lin" valueType="num">
                                      <p:cBhvr>
                                        <p:cTn id="71"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31"/>
                                        </p:tgtEl>
                                        <p:attrNameLst>
                                          <p:attrName>ppt_y</p:attrName>
                                        </p:attrNameLst>
                                      </p:cBhvr>
                                      <p:tavLst>
                                        <p:tav tm="0">
                                          <p:val>
                                            <p:strVal val="#ppt_y"/>
                                          </p:val>
                                        </p:tav>
                                        <p:tav tm="100000">
                                          <p:val>
                                            <p:strVal val="#ppt_y"/>
                                          </p:val>
                                        </p:tav>
                                      </p:tavLst>
                                    </p:anim>
                                    <p:anim calcmode="lin" valueType="num">
                                      <p:cBhvr>
                                        <p:cTn id="73"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34" grpId="0"/>
      <p:bldP spid="30" grpId="0"/>
      <p:bldP spid="31" grpId="0"/>
      <p:bldP spid="4" grpId="0" animBg="1"/>
      <p:bldP spid="36" grpId="0" animBg="1"/>
      <p:bldP spid="37" grpId="0" animBg="1"/>
      <p:bldP spid="1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22300" y="692150"/>
            <a:ext cx="10155555" cy="4620678"/>
            <a:chOff x="946620" y="1670343"/>
            <a:chExt cx="10155555" cy="4383276"/>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一、认定</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0489" name="TextBox 89"/>
            <p:cNvSpPr txBox="1">
              <a:spLocks noChangeArrowheads="1"/>
            </p:cNvSpPr>
            <p:nvPr/>
          </p:nvSpPr>
          <p:spPr bwMode="auto">
            <a:xfrm>
              <a:off x="1583525" y="2900412"/>
              <a:ext cx="9518650" cy="3153207"/>
            </a:xfrm>
            <a:prstGeom prst="rect">
              <a:avLst/>
            </a:prstGeom>
            <a:noFill/>
            <a:ln w="9525">
              <a:noFill/>
              <a:miter lim="800000"/>
            </a:ln>
          </p:spPr>
          <p:txBody>
            <a:bodyPr>
              <a:spAutoFit/>
            </a:bodyPr>
            <a:lstStyle/>
            <a:p>
              <a:pPr indent="457200"/>
              <a:br>
                <a:rPr lang="zh-CN" altLang="en-US" dirty="0"/>
              </a:br>
              <a:r>
                <a:rPr lang="zh-CN" altLang="en-US" dirty="0"/>
                <a:t>      </a:t>
              </a:r>
              <a:r>
                <a:rPr lang="en-US" altLang="zh-CN" sz="2000" b="1" dirty="0">
                  <a:solidFill>
                    <a:srgbClr val="00ADEE"/>
                  </a:solidFill>
                  <a:latin typeface="FZLTZHK--GBK1-0"/>
                </a:rPr>
                <a:t>1. </a:t>
              </a:r>
              <a:r>
                <a:rPr lang="zh-CN" altLang="en-US" sz="2000" b="1" dirty="0">
                  <a:solidFill>
                    <a:srgbClr val="00ADEE"/>
                  </a:solidFill>
                  <a:latin typeface="FZLTZHK--GBK1-0"/>
                </a:rPr>
                <a:t>各类交易和事项的认定</a:t>
              </a:r>
              <a:br>
                <a:rPr lang="zh-CN" altLang="en-US" dirty="0">
                  <a:solidFill>
                    <a:srgbClr val="00ADEE"/>
                  </a:solidFill>
                  <a:latin typeface="FZLTZHK--GBK1-0"/>
                </a:rPr>
              </a:br>
              <a:r>
                <a:rPr lang="zh-CN" altLang="en-US" dirty="0">
                  <a:solidFill>
                    <a:srgbClr val="00ADEE"/>
                  </a:solidFill>
                  <a:latin typeface="FZLTZHK--GBK1-0"/>
                </a:rPr>
                <a:t>        </a:t>
              </a:r>
              <a:r>
                <a:rPr lang="zh-CN" altLang="en-US" sz="2400" b="1" dirty="0">
                  <a:latin typeface="楷体" panose="02010609060101010101" pitchFamily="49" charset="-122"/>
                  <a:ea typeface="楷体" panose="02010609060101010101" pitchFamily="49" charset="-122"/>
                </a:rPr>
                <a:t> </a:t>
              </a:r>
              <a:br>
                <a:rPr lang="zh-CN" altLang="en-US" dirty="0"/>
              </a:br>
              <a:br>
                <a:rPr lang="zh-CN" altLang="en-US" sz="2400" b="1" dirty="0">
                  <a:latin typeface="楷体" panose="02010609060101010101" pitchFamily="49" charset="-122"/>
                  <a:ea typeface="楷体" panose="02010609060101010101" pitchFamily="49" charset="-122"/>
                </a:rPr>
              </a:br>
              <a:r>
                <a:rPr lang="zh-CN" altLang="en-US" sz="2400" b="1" dirty="0">
                  <a:latin typeface="楷体" panose="02010609060101010101" pitchFamily="49" charset="-122"/>
                  <a:ea typeface="楷体" panose="02010609060101010101" pitchFamily="49" charset="-122"/>
                </a:rPr>
                <a:t>   </a:t>
              </a:r>
              <a:r>
                <a:rPr lang="en-US" altLang="zh-CN" sz="2000" b="1" dirty="0">
                  <a:solidFill>
                    <a:srgbClr val="00ADEE"/>
                  </a:solidFill>
                  <a:latin typeface="FZLTZHK--GBK1-0"/>
                </a:rPr>
                <a:t>2. </a:t>
              </a:r>
              <a:r>
                <a:rPr lang="zh-CN" altLang="en-US" sz="2000" b="1" dirty="0">
                  <a:solidFill>
                    <a:srgbClr val="00ADEE"/>
                  </a:solidFill>
                  <a:latin typeface="FZLTZHK--GBK1-0"/>
                </a:rPr>
                <a:t>与期末账户余额相关的认定</a:t>
              </a:r>
              <a:endParaRPr lang="en-US" altLang="zh-CN" sz="2000" b="1" dirty="0">
                <a:solidFill>
                  <a:srgbClr val="00ADEE"/>
                </a:solidFill>
                <a:latin typeface="FZLTZHK--GBK1-0"/>
              </a:endParaRPr>
            </a:p>
            <a:p>
              <a:pPr indent="457200"/>
              <a:endParaRPr lang="en-US" altLang="zh-CN" sz="2000" b="1" dirty="0">
                <a:solidFill>
                  <a:srgbClr val="00ADEE"/>
                </a:solidFill>
                <a:latin typeface="FZLTZHK--GBK1-0"/>
              </a:endParaRPr>
            </a:p>
            <a:p>
              <a:pPr indent="457200"/>
              <a:endParaRPr lang="en-US" altLang="zh-CN" sz="2000" b="1" dirty="0">
                <a:solidFill>
                  <a:srgbClr val="00ADEE"/>
                </a:solidFill>
                <a:latin typeface="FZLTZHK--GBK1-0"/>
              </a:endParaRPr>
            </a:p>
            <a:p>
              <a:pPr indent="457200"/>
              <a:r>
                <a:rPr lang="en-US" altLang="zh-CN" sz="2000" b="1" dirty="0">
                  <a:solidFill>
                    <a:srgbClr val="00ADEE"/>
                  </a:solidFill>
                  <a:latin typeface="FZLTZHK--GBK1-0"/>
                </a:rPr>
                <a:t>3. </a:t>
              </a:r>
              <a:r>
                <a:rPr lang="zh-CN" altLang="en-US" sz="2000" b="1" dirty="0">
                  <a:solidFill>
                    <a:srgbClr val="00ADEE"/>
                  </a:solidFill>
                  <a:latin typeface="FZLTZHK--GBK1-0"/>
                </a:rPr>
                <a:t>与列报和披露相关的认定</a:t>
              </a:r>
              <a:endParaRPr lang="en-US" altLang="zh-CN" sz="2000" b="1" dirty="0">
                <a:solidFill>
                  <a:srgbClr val="00ADEE"/>
                </a:solidFill>
                <a:latin typeface="FZLTZHK--GBK1-0"/>
              </a:endParaRPr>
            </a:p>
            <a:p>
              <a:pPr indent="457200"/>
              <a:endParaRPr lang="en-US" altLang="zh-CN" sz="2000" b="1" dirty="0">
                <a:solidFill>
                  <a:srgbClr val="00ADEE"/>
                </a:solidFill>
                <a:latin typeface="FZLTZHK--GBK1-0"/>
              </a:endParaRPr>
            </a:p>
            <a:p>
              <a:pPr indent="457200"/>
              <a:endParaRPr lang="zh-CN" altLang="en-US" sz="2000" b="1" dirty="0">
                <a:solidFill>
                  <a:srgbClr val="00ADEE"/>
                </a:solidFill>
                <a:latin typeface="FZLTZHK--GBK1-0"/>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227012"/>
            <a:ext cx="3786188" cy="338138"/>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二   明确管理层认定</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5020" y="227012"/>
            <a:ext cx="7534893" cy="310626"/>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aphicFrame>
        <p:nvGraphicFramePr>
          <p:cNvPr id="2" name="表格 1"/>
          <p:cNvGraphicFramePr>
            <a:graphicFrameLocks noGrp="1"/>
          </p:cNvGraphicFramePr>
          <p:nvPr/>
        </p:nvGraphicFramePr>
        <p:xfrm>
          <a:off x="1509718" y="2651593"/>
          <a:ext cx="8126940" cy="432048"/>
        </p:xfrm>
        <a:graphic>
          <a:graphicData uri="http://schemas.openxmlformats.org/drawingml/2006/table">
            <a:tbl>
              <a:tblPr firstRow="1" bandRow="1">
                <a:tableStyleId>{5C22544A-7EE6-4342-B048-85BDC9FD1C3A}</a:tableStyleId>
              </a:tblPr>
              <a:tblGrid>
                <a:gridCol w="1625388"/>
                <a:gridCol w="1625388"/>
                <a:gridCol w="1625388"/>
                <a:gridCol w="1625388"/>
                <a:gridCol w="1625388"/>
              </a:tblGrid>
              <a:tr h="432048">
                <a:tc>
                  <a:txBody>
                    <a:bodyPr/>
                    <a:lstStyle/>
                    <a:p>
                      <a:r>
                        <a:rPr lang="zh-CN" altLang="en-US" dirty="0"/>
                        <a:t>发生</a:t>
                      </a:r>
                      <a:endParaRPr lang="zh-CN" altLang="en-US" dirty="0"/>
                    </a:p>
                  </a:txBody>
                  <a:tcPr/>
                </a:tc>
                <a:tc>
                  <a:txBody>
                    <a:bodyPr/>
                    <a:lstStyle/>
                    <a:p>
                      <a:r>
                        <a:rPr lang="zh-CN" altLang="en-US" dirty="0"/>
                        <a:t>完整性</a:t>
                      </a:r>
                      <a:endParaRPr lang="zh-CN" altLang="en-US" dirty="0"/>
                    </a:p>
                  </a:txBody>
                  <a:tcPr/>
                </a:tc>
                <a:tc>
                  <a:txBody>
                    <a:bodyPr/>
                    <a:lstStyle/>
                    <a:p>
                      <a:r>
                        <a:rPr lang="zh-CN" altLang="en-US" dirty="0"/>
                        <a:t>准确性</a:t>
                      </a:r>
                      <a:endParaRPr lang="zh-CN" altLang="en-US" dirty="0"/>
                    </a:p>
                  </a:txBody>
                  <a:tcPr/>
                </a:tc>
                <a:tc>
                  <a:txBody>
                    <a:bodyPr/>
                    <a:lstStyle/>
                    <a:p>
                      <a:r>
                        <a:rPr lang="zh-CN" altLang="en-US" dirty="0"/>
                        <a:t>截止</a:t>
                      </a:r>
                      <a:endParaRPr lang="zh-CN" altLang="en-US" dirty="0"/>
                    </a:p>
                  </a:txBody>
                  <a:tcPr/>
                </a:tc>
                <a:tc>
                  <a:txBody>
                    <a:bodyPr/>
                    <a:lstStyle/>
                    <a:p>
                      <a:r>
                        <a:rPr lang="zh-CN" altLang="en-US" dirty="0"/>
                        <a:t>分类</a:t>
                      </a:r>
                      <a:endParaRPr lang="zh-CN" altLang="en-US" dirty="0"/>
                    </a:p>
                  </a:txBody>
                  <a:tcPr/>
                </a:tc>
              </a:tr>
            </a:tbl>
          </a:graphicData>
        </a:graphic>
      </p:graphicFrame>
      <p:graphicFrame>
        <p:nvGraphicFramePr>
          <p:cNvPr id="3" name="表格 2"/>
          <p:cNvGraphicFramePr>
            <a:graphicFrameLocks noGrp="1"/>
          </p:cNvGraphicFramePr>
          <p:nvPr/>
        </p:nvGraphicFramePr>
        <p:xfrm>
          <a:off x="1509714" y="3753159"/>
          <a:ext cx="8126944" cy="370840"/>
        </p:xfrm>
        <a:graphic>
          <a:graphicData uri="http://schemas.openxmlformats.org/drawingml/2006/table">
            <a:tbl>
              <a:tblPr firstRow="1" bandRow="1">
                <a:tableStyleId>{5C22544A-7EE6-4342-B048-85BDC9FD1C3A}</a:tableStyleId>
              </a:tblPr>
              <a:tblGrid>
                <a:gridCol w="2031736"/>
                <a:gridCol w="2031736"/>
                <a:gridCol w="2031736"/>
                <a:gridCol w="2031736"/>
              </a:tblGrid>
              <a:tr h="370840">
                <a:tc>
                  <a:txBody>
                    <a:bodyPr/>
                    <a:lstStyle/>
                    <a:p>
                      <a:r>
                        <a:rPr lang="zh-CN" altLang="en-US" dirty="0"/>
                        <a:t>存在</a:t>
                      </a:r>
                      <a:endParaRPr lang="zh-CN" altLang="en-US" dirty="0"/>
                    </a:p>
                  </a:txBody>
                  <a:tcPr/>
                </a:tc>
                <a:tc>
                  <a:txBody>
                    <a:bodyPr/>
                    <a:lstStyle/>
                    <a:p>
                      <a:r>
                        <a:rPr lang="zh-CN" altLang="en-US" dirty="0"/>
                        <a:t>权力和义务</a:t>
                      </a:r>
                      <a:endParaRPr lang="zh-CN" altLang="en-US" dirty="0"/>
                    </a:p>
                  </a:txBody>
                  <a:tcPr/>
                </a:tc>
                <a:tc>
                  <a:txBody>
                    <a:bodyPr/>
                    <a:lstStyle/>
                    <a:p>
                      <a:r>
                        <a:rPr lang="zh-CN" altLang="en-US" dirty="0"/>
                        <a:t>完整性</a:t>
                      </a:r>
                      <a:endParaRPr lang="zh-CN" altLang="en-US" dirty="0"/>
                    </a:p>
                  </a:txBody>
                  <a:tcPr/>
                </a:tc>
                <a:tc>
                  <a:txBody>
                    <a:bodyPr/>
                    <a:lstStyle/>
                    <a:p>
                      <a:r>
                        <a:rPr lang="zh-CN" altLang="en-US" dirty="0"/>
                        <a:t>计价和分摊</a:t>
                      </a:r>
                      <a:endParaRPr lang="zh-CN" altLang="en-US" dirty="0"/>
                    </a:p>
                  </a:txBody>
                  <a:tcPr/>
                </a:tc>
              </a:tr>
            </a:tbl>
          </a:graphicData>
        </a:graphic>
      </p:graphicFrame>
      <p:graphicFrame>
        <p:nvGraphicFramePr>
          <p:cNvPr id="4" name="表格 3"/>
          <p:cNvGraphicFramePr>
            <a:graphicFrameLocks noGrp="1"/>
          </p:cNvGraphicFramePr>
          <p:nvPr/>
        </p:nvGraphicFramePr>
        <p:xfrm>
          <a:off x="1509714" y="4941988"/>
          <a:ext cx="8126944" cy="370840"/>
        </p:xfrm>
        <a:graphic>
          <a:graphicData uri="http://schemas.openxmlformats.org/drawingml/2006/table">
            <a:tbl>
              <a:tblPr firstRow="1" bandRow="1">
                <a:tableStyleId>{5C22544A-7EE6-4342-B048-85BDC9FD1C3A}</a:tableStyleId>
              </a:tblPr>
              <a:tblGrid>
                <a:gridCol w="2031736"/>
                <a:gridCol w="2031736"/>
                <a:gridCol w="2031736"/>
                <a:gridCol w="2031736"/>
              </a:tblGrid>
              <a:tr h="370840">
                <a:tc>
                  <a:txBody>
                    <a:bodyPr/>
                    <a:lstStyle/>
                    <a:p>
                      <a:r>
                        <a:rPr lang="zh-CN" altLang="en-US" dirty="0"/>
                        <a:t>发生及权力和义务</a:t>
                      </a:r>
                      <a:endParaRPr lang="zh-CN" altLang="en-US" dirty="0"/>
                    </a:p>
                  </a:txBody>
                  <a:tcPr/>
                </a:tc>
                <a:tc>
                  <a:txBody>
                    <a:bodyPr/>
                    <a:lstStyle/>
                    <a:p>
                      <a:r>
                        <a:rPr lang="zh-CN" altLang="en-US" dirty="0"/>
                        <a:t>完整性</a:t>
                      </a:r>
                      <a:endParaRPr lang="zh-CN" altLang="en-US" dirty="0"/>
                    </a:p>
                  </a:txBody>
                  <a:tcPr/>
                </a:tc>
                <a:tc>
                  <a:txBody>
                    <a:bodyPr/>
                    <a:lstStyle/>
                    <a:p>
                      <a:r>
                        <a:rPr lang="zh-CN" altLang="en-US" dirty="0"/>
                        <a:t>分类和可理解性</a:t>
                      </a:r>
                      <a:endParaRPr lang="zh-CN" altLang="en-US" dirty="0"/>
                    </a:p>
                  </a:txBody>
                  <a:tcPr/>
                </a:tc>
                <a:tc>
                  <a:txBody>
                    <a:bodyPr/>
                    <a:lstStyle/>
                    <a:p>
                      <a:r>
                        <a:rPr lang="zh-CN" altLang="en-US" dirty="0"/>
                        <a:t>准确性和计价</a:t>
                      </a:r>
                      <a:endParaRPr lang="zh-CN" altLang="en-US" dirty="0"/>
                    </a:p>
                  </a:txBody>
                  <a:tcPr/>
                </a:tc>
              </a:tr>
            </a:tbl>
          </a:graphicData>
        </a:graphic>
      </p:graphicFrame>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22300" y="692150"/>
            <a:ext cx="10309131" cy="5807015"/>
            <a:chOff x="946620" y="1670343"/>
            <a:chExt cx="10309131" cy="5807015"/>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739006" y="1689687"/>
              <a:ext cx="9516745" cy="488950"/>
            </a:xfrm>
            <a:prstGeom prst="rect">
              <a:avLst/>
            </a:prstGeom>
            <a:noFill/>
            <a:ln w="9525">
              <a:noFill/>
              <a:miter lim="800000"/>
            </a:ln>
          </p:spPr>
          <p:txBody>
            <a:bodyPr lIns="182843" tIns="91422" rIns="182843" bIns="91422">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二、</a:t>
              </a:r>
              <a:r>
                <a:rPr lang="zh-CN" altLang="en-US" sz="2000" b="1" dirty="0">
                  <a:solidFill>
                    <a:srgbClr val="F79646"/>
                  </a:solidFill>
                </a:rPr>
                <a:t>明确管理层认定</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0489" name="TextBox 89"/>
            <p:cNvSpPr txBox="1">
              <a:spLocks noChangeArrowheads="1"/>
            </p:cNvSpPr>
            <p:nvPr/>
          </p:nvSpPr>
          <p:spPr bwMode="auto">
            <a:xfrm>
              <a:off x="1581620" y="2953043"/>
              <a:ext cx="9518650" cy="4524315"/>
            </a:xfrm>
            <a:prstGeom prst="rect">
              <a:avLst/>
            </a:prstGeom>
            <a:noFill/>
            <a:ln w="9525">
              <a:noFill/>
              <a:miter lim="800000"/>
            </a:ln>
          </p:spPr>
          <p:txBody>
            <a:bodyPr>
              <a:spAutoFit/>
            </a:bodyPr>
            <a:lstStyle/>
            <a:p>
              <a:pPr indent="457200"/>
              <a:r>
                <a:rPr lang="zh-CN" altLang="en-US" sz="2400" b="1" dirty="0">
                  <a:latin typeface="楷体" panose="02010609060101010101" pitchFamily="49" charset="-122"/>
                  <a:ea typeface="楷体" panose="02010609060101010101" pitchFamily="49" charset="-122"/>
                </a:rPr>
                <a:t>管理层和治理层认可并理解其对财务报表的责任如下。</a:t>
              </a:r>
              <a:br>
                <a:rPr lang="zh-CN" altLang="en-US" sz="2400" b="1" dirty="0">
                  <a:latin typeface="楷体" panose="02010609060101010101" pitchFamily="49" charset="-122"/>
                  <a:ea typeface="楷体" panose="02010609060101010101" pitchFamily="49" charset="-122"/>
                </a:rPr>
              </a:br>
              <a:r>
                <a:rPr lang="zh-CN" altLang="en-US" sz="2400" b="1" dirty="0">
                  <a:latin typeface="楷体" panose="02010609060101010101" pitchFamily="49" charset="-122"/>
                  <a:ea typeface="楷体" panose="02010609060101010101" pitchFamily="49" charset="-122"/>
                </a:rPr>
                <a:t>     （ </a:t>
              </a:r>
              <a:r>
                <a:rPr lang="en-US" altLang="zh-CN" sz="2400" b="1" dirty="0">
                  <a:latin typeface="楷体" panose="02010609060101010101" pitchFamily="49" charset="-122"/>
                  <a:ea typeface="楷体" panose="02010609060101010101" pitchFamily="49" charset="-122"/>
                </a:rPr>
                <a:t>1</a:t>
              </a:r>
              <a:r>
                <a:rPr lang="zh-CN" altLang="en-US" sz="2400" b="1" dirty="0">
                  <a:latin typeface="楷体" panose="02010609060101010101" pitchFamily="49" charset="-122"/>
                  <a:ea typeface="楷体" panose="02010609060101010101" pitchFamily="49" charset="-122"/>
                </a:rPr>
                <a:t>）按照适用的财务报告编制基础编制财务报表，并使其实现公允反映（如适用）。</a:t>
              </a:r>
              <a:br>
                <a:rPr lang="zh-CN" altLang="en-US" sz="2400" b="1" dirty="0">
                  <a:latin typeface="楷体" panose="02010609060101010101" pitchFamily="49" charset="-122"/>
                  <a:ea typeface="楷体" panose="02010609060101010101" pitchFamily="49" charset="-122"/>
                </a:rPr>
              </a:br>
              <a:r>
                <a:rPr lang="zh-CN" altLang="en-US" sz="2400" b="1" dirty="0">
                  <a:latin typeface="楷体" panose="02010609060101010101" pitchFamily="49" charset="-122"/>
                  <a:ea typeface="楷体" panose="02010609060101010101" pitchFamily="49" charset="-122"/>
                </a:rPr>
                <a:t>     （ </a:t>
              </a:r>
              <a:r>
                <a:rPr lang="en-US" altLang="zh-CN" sz="2400" b="1" dirty="0">
                  <a:latin typeface="楷体" panose="02010609060101010101" pitchFamily="49" charset="-122"/>
                  <a:ea typeface="楷体" panose="02010609060101010101" pitchFamily="49" charset="-122"/>
                </a:rPr>
                <a:t>2</a:t>
              </a:r>
              <a:r>
                <a:rPr lang="zh-CN" altLang="en-US" sz="2400" b="1" dirty="0">
                  <a:latin typeface="楷体" panose="02010609060101010101" pitchFamily="49" charset="-122"/>
                  <a:ea typeface="楷体" panose="02010609060101010101" pitchFamily="49" charset="-122"/>
                </a:rPr>
                <a:t>）设计、执行和维护必要的内部控制，以使财务报表不存在由于舞弊或错误导致的重大错报。</a:t>
              </a:r>
              <a:br>
                <a:rPr lang="zh-CN" altLang="en-US" sz="2400" b="1" dirty="0">
                  <a:latin typeface="楷体" panose="02010609060101010101" pitchFamily="49" charset="-122"/>
                  <a:ea typeface="楷体" panose="02010609060101010101" pitchFamily="49" charset="-122"/>
                </a:rPr>
              </a:br>
              <a:r>
                <a:rPr lang="zh-CN" altLang="en-US" sz="2400" b="1" dirty="0">
                  <a:latin typeface="楷体" panose="02010609060101010101" pitchFamily="49" charset="-122"/>
                  <a:ea typeface="楷体" panose="02010609060101010101" pitchFamily="49" charset="-122"/>
                </a:rPr>
                <a:t>     （ </a:t>
              </a:r>
              <a:r>
                <a:rPr lang="en-US" altLang="zh-CN" sz="2400" b="1" dirty="0">
                  <a:latin typeface="楷体" panose="02010609060101010101" pitchFamily="49" charset="-122"/>
                  <a:ea typeface="楷体" panose="02010609060101010101" pitchFamily="49" charset="-122"/>
                </a:rPr>
                <a:t>3</a:t>
              </a:r>
              <a:r>
                <a:rPr lang="zh-CN" altLang="en-US" sz="2400" b="1" dirty="0">
                  <a:latin typeface="楷体" panose="02010609060101010101" pitchFamily="49" charset="-122"/>
                  <a:ea typeface="楷体" panose="02010609060101010101" pitchFamily="49" charset="-122"/>
                </a:rPr>
                <a:t>）向注册会计师提供必要的工作条件，包括允许注册会计师接触和编制财务报表相关的所有信息（如记录、文件和其他事项），向注册会计师提供审计所需要的其他信息，允许注册会计师在获取审计证据时不受限制的接触其认为必要的内部人员和其他相关人员。 </a:t>
              </a:r>
              <a:br>
                <a:rPr lang="zh-CN" altLang="en-US" sz="2000" dirty="0"/>
              </a:br>
              <a:r>
                <a:rPr lang="zh-CN" altLang="en-US" sz="2400" b="1" dirty="0">
                  <a:latin typeface="楷体" panose="02010609060101010101" pitchFamily="49" charset="-122"/>
                  <a:ea typeface="楷体" panose="02010609060101010101" pitchFamily="49" charset="-122"/>
                </a:rPr>
                <a:t> </a:t>
              </a:r>
              <a:br>
                <a:rPr lang="zh-CN" altLang="en-US" dirty="0"/>
              </a:br>
              <a:br>
                <a:rPr lang="zh-CN" altLang="en-US" sz="2400" b="1" dirty="0">
                  <a:latin typeface="楷体" panose="02010609060101010101" pitchFamily="49" charset="-122"/>
                  <a:ea typeface="楷体" panose="02010609060101010101" pitchFamily="49" charset="-122"/>
                </a:rPr>
              </a:br>
              <a:endParaRPr lang="zh-CN" altLang="en-US" sz="2400" b="1" dirty="0">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227012"/>
            <a:ext cx="3786188" cy="338138"/>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二   明确管理层认定</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5020" y="227012"/>
            <a:ext cx="7534893" cy="310626"/>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22300" y="692150"/>
            <a:ext cx="10309131" cy="6991097"/>
            <a:chOff x="946620" y="1670343"/>
            <a:chExt cx="10309131" cy="6991097"/>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739006" y="1689687"/>
              <a:ext cx="9516745" cy="488950"/>
            </a:xfrm>
            <a:prstGeom prst="rect">
              <a:avLst/>
            </a:prstGeom>
            <a:noFill/>
            <a:ln w="9525">
              <a:noFill/>
              <a:miter lim="800000"/>
            </a:ln>
          </p:spPr>
          <p:txBody>
            <a:bodyPr lIns="182843" tIns="91422" rIns="182843" bIns="91422">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三、</a:t>
              </a:r>
              <a:r>
                <a:rPr lang="zh-CN" altLang="en-US" sz="2000" b="1" dirty="0">
                  <a:solidFill>
                    <a:srgbClr val="F79646"/>
                  </a:solidFill>
                </a:rPr>
                <a:t>审计的前提条件</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0489" name="TextBox 89"/>
            <p:cNvSpPr txBox="1">
              <a:spLocks noChangeArrowheads="1"/>
            </p:cNvSpPr>
            <p:nvPr/>
          </p:nvSpPr>
          <p:spPr bwMode="auto">
            <a:xfrm>
              <a:off x="1594990" y="2290465"/>
              <a:ext cx="9518650" cy="6370975"/>
            </a:xfrm>
            <a:prstGeom prst="rect">
              <a:avLst/>
            </a:prstGeom>
            <a:noFill/>
            <a:ln w="9525">
              <a:noFill/>
              <a:miter lim="800000"/>
            </a:ln>
          </p:spPr>
          <p:txBody>
            <a:bodyPr>
              <a:spAutoFit/>
            </a:bodyPr>
            <a:lstStyle/>
            <a:p>
              <a:pPr indent="457200"/>
              <a:r>
                <a:rPr lang="zh-CN" altLang="en-US" sz="2400" b="1" dirty="0">
                  <a:solidFill>
                    <a:srgbClr val="00B0F0"/>
                  </a:solidFill>
                  <a:latin typeface="楷体" panose="02010609060101010101" pitchFamily="49" charset="-122"/>
                  <a:ea typeface="楷体" panose="02010609060101010101" pitchFamily="49" charset="-122"/>
                </a:rPr>
                <a:t>（一）执行审计工作的前提</a:t>
              </a:r>
              <a:endParaRPr lang="zh-CN" altLang="en-US" sz="2400" b="1" dirty="0">
                <a:solidFill>
                  <a:srgbClr val="00B0F0"/>
                </a:solidFill>
                <a:latin typeface="楷体" panose="02010609060101010101" pitchFamily="49" charset="-122"/>
                <a:ea typeface="楷体" panose="02010609060101010101" pitchFamily="49" charset="-122"/>
              </a:endParaRPr>
            </a:p>
            <a:p>
              <a:pPr indent="457200"/>
              <a:r>
                <a:rPr lang="zh-CN" altLang="en-US" sz="2400" b="1" dirty="0">
                  <a:latin typeface="楷体" panose="02010609060101010101" pitchFamily="49" charset="-122"/>
                  <a:ea typeface="楷体" panose="02010609060101010101" pitchFamily="49" charset="-122"/>
                </a:rPr>
                <a:t>注册会计师执行审计工作的前提是管理层和治理层认可并理解财务报表的责任。</a:t>
              </a:r>
              <a:endParaRPr lang="zh-CN" altLang="en-US" sz="2400" b="1" dirty="0">
                <a:latin typeface="楷体" panose="02010609060101010101" pitchFamily="49" charset="-122"/>
                <a:ea typeface="楷体" panose="02010609060101010101" pitchFamily="49" charset="-122"/>
              </a:endParaRPr>
            </a:p>
            <a:p>
              <a:pPr indent="457200"/>
              <a:r>
                <a:rPr lang="zh-CN" altLang="en-US" sz="2400" b="1" dirty="0">
                  <a:solidFill>
                    <a:srgbClr val="00B0F0"/>
                  </a:solidFill>
                  <a:latin typeface="楷体" panose="02010609060101010101" pitchFamily="49" charset="-122"/>
                  <a:ea typeface="楷体" panose="02010609060101010101" pitchFamily="49" charset="-122"/>
                </a:rPr>
                <a:t>（二）审计的前提条件</a:t>
              </a:r>
              <a:endParaRPr lang="zh-CN" altLang="en-US" sz="2400" b="1" dirty="0">
                <a:solidFill>
                  <a:srgbClr val="00B0F0"/>
                </a:solidFill>
                <a:latin typeface="楷体" panose="02010609060101010101" pitchFamily="49" charset="-122"/>
                <a:ea typeface="楷体" panose="02010609060101010101" pitchFamily="49" charset="-122"/>
              </a:endParaRPr>
            </a:p>
            <a:p>
              <a:pPr indent="457200"/>
              <a:r>
                <a:rPr lang="zh-CN" altLang="en-US" sz="2400" b="1" dirty="0">
                  <a:latin typeface="楷体" panose="02010609060101010101" pitchFamily="49" charset="-122"/>
                  <a:ea typeface="楷体" panose="02010609060101010101" pitchFamily="49" charset="-122"/>
                </a:rPr>
                <a:t>审计的前提条件是指管理层在编制财务报表时采用了可接受的财务报表编制基础，以及管理层对注册会计师执行审计工作的前提的认同。</a:t>
              </a:r>
              <a:endParaRPr lang="zh-CN" altLang="en-US" sz="2400" b="1" dirty="0">
                <a:latin typeface="楷体" panose="02010609060101010101" pitchFamily="49" charset="-122"/>
                <a:ea typeface="楷体" panose="02010609060101010101" pitchFamily="49" charset="-122"/>
              </a:endParaRPr>
            </a:p>
            <a:p>
              <a:pPr indent="457200"/>
              <a:r>
                <a:rPr lang="zh-CN" altLang="en-US" sz="2400" b="1" dirty="0">
                  <a:solidFill>
                    <a:srgbClr val="00B0F0"/>
                  </a:solidFill>
                  <a:latin typeface="楷体" panose="02010609060101010101" pitchFamily="49" charset="-122"/>
                  <a:ea typeface="楷体" panose="02010609060101010101" pitchFamily="49" charset="-122"/>
                </a:rPr>
                <a:t>（三）确定审计的前提条件</a:t>
              </a:r>
              <a:endParaRPr lang="zh-CN" altLang="en-US" sz="2400" b="1" dirty="0">
                <a:solidFill>
                  <a:srgbClr val="00B0F0"/>
                </a:solidFill>
                <a:latin typeface="楷体" panose="02010609060101010101" pitchFamily="49" charset="-122"/>
                <a:ea typeface="楷体" panose="02010609060101010101" pitchFamily="49" charset="-122"/>
              </a:endParaRPr>
            </a:p>
            <a:p>
              <a:pPr indent="457200"/>
              <a:r>
                <a:rPr lang="zh-CN" altLang="en-US" sz="2400" b="1" dirty="0">
                  <a:latin typeface="楷体" panose="02010609060101010101" pitchFamily="49" charset="-122"/>
                  <a:ea typeface="楷体" panose="02010609060101010101" pitchFamily="49" charset="-122"/>
                </a:rPr>
                <a:t>为了确定审计的前提条件是否存在，注册会计师应当：</a:t>
              </a:r>
              <a:endParaRPr lang="zh-CN" altLang="en-US" sz="2400" b="1" dirty="0">
                <a:latin typeface="楷体" panose="02010609060101010101" pitchFamily="49" charset="-122"/>
                <a:ea typeface="楷体" panose="02010609060101010101" pitchFamily="49" charset="-122"/>
              </a:endParaRPr>
            </a:p>
            <a:p>
              <a:pPr indent="457200"/>
              <a:r>
                <a:rPr lang="zh-CN" altLang="en-US" sz="2400" b="1" dirty="0">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1</a:t>
              </a:r>
              <a:r>
                <a:rPr lang="zh-CN" altLang="en-US" sz="2400" b="1" dirty="0">
                  <a:latin typeface="楷体" panose="02010609060101010101" pitchFamily="49" charset="-122"/>
                  <a:ea typeface="楷体" panose="02010609060101010101" pitchFamily="49" charset="-122"/>
                </a:rPr>
                <a:t>）确定管理层在编制财务报表时采用的财务报告编制基础是否是可接受的。</a:t>
              </a:r>
              <a:endParaRPr lang="zh-CN" altLang="en-US" sz="2400" b="1" dirty="0">
                <a:latin typeface="楷体" panose="02010609060101010101" pitchFamily="49" charset="-122"/>
                <a:ea typeface="楷体" panose="02010609060101010101" pitchFamily="49" charset="-122"/>
              </a:endParaRPr>
            </a:p>
            <a:p>
              <a:pPr indent="457200"/>
              <a:r>
                <a:rPr lang="zh-CN" altLang="en-US" sz="2400" b="1" dirty="0">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2</a:t>
              </a:r>
              <a:r>
                <a:rPr lang="zh-CN" altLang="en-US" sz="2400" b="1" dirty="0">
                  <a:latin typeface="楷体" panose="02010609060101010101" pitchFamily="49" charset="-122"/>
                  <a:ea typeface="楷体" panose="02010609060101010101" pitchFamily="49" charset="-122"/>
                </a:rPr>
                <a:t>）就管理层认可并理解其责任与管理层达成一致意见。</a:t>
              </a:r>
              <a:endParaRPr lang="zh-CN" altLang="en-US" sz="2400" b="1" dirty="0">
                <a:latin typeface="楷体" panose="02010609060101010101" pitchFamily="49" charset="-122"/>
                <a:ea typeface="楷体" panose="02010609060101010101" pitchFamily="49" charset="-122"/>
              </a:endParaRPr>
            </a:p>
            <a:p>
              <a:pPr indent="457200"/>
              <a:r>
                <a:rPr lang="zh-CN" altLang="en-US" sz="2400" b="1" dirty="0">
                  <a:latin typeface="楷体" panose="02010609060101010101" pitchFamily="49" charset="-122"/>
                  <a:ea typeface="楷体" panose="02010609060101010101" pitchFamily="49" charset="-122"/>
                </a:rPr>
                <a:t>注册会计师需要获取针对管理层责任的书面声明。注册会计师需要管理层深刻认识到自己的责任，并用书面的形式固定下来。</a:t>
              </a:r>
              <a:br>
                <a:rPr lang="zh-CN" altLang="en-US" sz="2000" dirty="0"/>
              </a:br>
              <a:r>
                <a:rPr lang="zh-CN" altLang="en-US" sz="2400" b="1" dirty="0">
                  <a:latin typeface="楷体" panose="02010609060101010101" pitchFamily="49" charset="-122"/>
                  <a:ea typeface="楷体" panose="02010609060101010101" pitchFamily="49" charset="-122"/>
                </a:rPr>
                <a:t> </a:t>
              </a:r>
              <a:br>
                <a:rPr lang="zh-CN" altLang="en-US" dirty="0"/>
              </a:br>
              <a:br>
                <a:rPr lang="zh-CN" altLang="en-US" sz="2400" b="1" dirty="0">
                  <a:latin typeface="楷体" panose="02010609060101010101" pitchFamily="49" charset="-122"/>
                  <a:ea typeface="楷体" panose="02010609060101010101" pitchFamily="49" charset="-122"/>
                </a:rPr>
              </a:br>
              <a:endParaRPr lang="zh-CN" altLang="en-US" sz="2400" b="1" dirty="0">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227012"/>
            <a:ext cx="3786188" cy="338138"/>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二   明确管理层认定</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5020" y="227012"/>
            <a:ext cx="7534893" cy="310626"/>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22300" y="692150"/>
            <a:ext cx="10309131" cy="4682773"/>
            <a:chOff x="946620" y="1670343"/>
            <a:chExt cx="10309131" cy="4682773"/>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739006" y="1689687"/>
              <a:ext cx="9516745" cy="488950"/>
            </a:xfrm>
            <a:prstGeom prst="rect">
              <a:avLst/>
            </a:prstGeom>
            <a:noFill/>
            <a:ln w="9525">
              <a:noFill/>
              <a:miter lim="800000"/>
            </a:ln>
          </p:spPr>
          <p:txBody>
            <a:bodyPr lIns="182843" tIns="91422" rIns="182843" bIns="91422">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a:t>
              </a:r>
              <a:r>
                <a:rPr lang="zh-CN" altLang="en-US" sz="2000" b="1" dirty="0">
                  <a:solidFill>
                    <a:srgbClr val="F79646"/>
                  </a:solidFill>
                </a:rPr>
                <a:t>审计的总体目标</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0489" name="TextBox 89"/>
            <p:cNvSpPr txBox="1">
              <a:spLocks noChangeArrowheads="1"/>
            </p:cNvSpPr>
            <p:nvPr/>
          </p:nvSpPr>
          <p:spPr bwMode="auto">
            <a:xfrm>
              <a:off x="1594990" y="2290465"/>
              <a:ext cx="9518650" cy="4062651"/>
            </a:xfrm>
            <a:prstGeom prst="rect">
              <a:avLst/>
            </a:prstGeom>
            <a:noFill/>
            <a:ln w="9525">
              <a:noFill/>
              <a:miter lim="800000"/>
            </a:ln>
          </p:spPr>
          <p:txBody>
            <a:bodyPr>
              <a:spAutoFit/>
            </a:bodyPr>
            <a:lstStyle/>
            <a:p>
              <a:pPr indent="457200"/>
              <a:br>
                <a:rPr lang="zh-CN" altLang="en-US" dirty="0"/>
              </a:br>
              <a:r>
                <a:rPr lang="zh-CN" altLang="en-US" dirty="0"/>
                <a:t>      </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中国注册会计师审计准则第 </a:t>
              </a:r>
              <a:r>
                <a:rPr lang="en-US" altLang="zh-CN" sz="2400" b="1" dirty="0">
                  <a:latin typeface="楷体" panose="02010609060101010101" pitchFamily="49" charset="-122"/>
                  <a:ea typeface="楷体" panose="02010609060101010101" pitchFamily="49" charset="-122"/>
                </a:rPr>
                <a:t>1101 </a:t>
              </a:r>
              <a:r>
                <a:rPr lang="zh-CN" altLang="en-US" sz="2400" b="1" dirty="0">
                  <a:latin typeface="楷体" panose="02010609060101010101" pitchFamily="49" charset="-122"/>
                  <a:ea typeface="楷体" panose="02010609060101010101" pitchFamily="49" charset="-122"/>
                </a:rPr>
                <a:t>号</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注册会计师的总体目标和审计工作的基本要求</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第二十五条财务报表审计的总体目标是：</a:t>
              </a:r>
              <a:br>
                <a:rPr lang="zh-CN" altLang="en-US" sz="2400" b="1" dirty="0">
                  <a:latin typeface="楷体" panose="02010609060101010101" pitchFamily="49" charset="-122"/>
                  <a:ea typeface="楷体" panose="02010609060101010101" pitchFamily="49" charset="-122"/>
                </a:rPr>
              </a:br>
              <a:r>
                <a:rPr lang="zh-CN" altLang="en-US" sz="2400" b="1" dirty="0">
                  <a:latin typeface="楷体" panose="02010609060101010101" pitchFamily="49" charset="-122"/>
                  <a:ea typeface="楷体" panose="02010609060101010101" pitchFamily="49" charset="-122"/>
                </a:rPr>
                <a:t>   （ </a:t>
              </a:r>
              <a:r>
                <a:rPr lang="en-US" altLang="zh-CN" sz="2400" b="1" dirty="0">
                  <a:latin typeface="楷体" panose="02010609060101010101" pitchFamily="49" charset="-122"/>
                  <a:ea typeface="楷体" panose="02010609060101010101" pitchFamily="49" charset="-122"/>
                </a:rPr>
                <a:t>1</a:t>
              </a:r>
              <a:r>
                <a:rPr lang="zh-CN" altLang="en-US" sz="2400" b="1" dirty="0">
                  <a:latin typeface="楷体" panose="02010609060101010101" pitchFamily="49" charset="-122"/>
                  <a:ea typeface="楷体" panose="02010609060101010101" pitchFamily="49" charset="-122"/>
                </a:rPr>
                <a:t>）对财务报表整体是否不存在由于舞弊或错误导致的重大错报获取合理保证，使得注册会计师能够对财务报表是否在所有重大方面按照适用的财务报告编制基础编制发表审计意见。</a:t>
              </a:r>
              <a:br>
                <a:rPr lang="zh-CN" altLang="en-US" sz="2400" b="1" dirty="0">
                  <a:latin typeface="楷体" panose="02010609060101010101" pitchFamily="49" charset="-122"/>
                  <a:ea typeface="楷体" panose="02010609060101010101" pitchFamily="49" charset="-122"/>
                </a:rPr>
              </a:br>
              <a:r>
                <a:rPr lang="zh-CN" altLang="en-US" sz="2400" b="1" dirty="0">
                  <a:latin typeface="楷体" panose="02010609060101010101" pitchFamily="49" charset="-122"/>
                  <a:ea typeface="楷体" panose="02010609060101010101" pitchFamily="49" charset="-122"/>
                </a:rPr>
                <a:t>   （ </a:t>
              </a:r>
              <a:r>
                <a:rPr lang="en-US" altLang="zh-CN" sz="2400" b="1" dirty="0">
                  <a:latin typeface="楷体" panose="02010609060101010101" pitchFamily="49" charset="-122"/>
                  <a:ea typeface="楷体" panose="02010609060101010101" pitchFamily="49" charset="-122"/>
                </a:rPr>
                <a:t>2</a:t>
              </a:r>
              <a:r>
                <a:rPr lang="zh-CN" altLang="en-US" sz="2400" b="1" dirty="0">
                  <a:latin typeface="楷体" panose="02010609060101010101" pitchFamily="49" charset="-122"/>
                  <a:ea typeface="楷体" panose="02010609060101010101" pitchFamily="49" charset="-122"/>
                </a:rPr>
                <a:t>）按照审计准则的规定，根据审计结果对财务报表出具审计报告，并与管理层和治理层沟通 。</a:t>
              </a:r>
              <a:br>
                <a:rPr lang="zh-CN" altLang="en-US" sz="2400" dirty="0"/>
              </a:br>
              <a:r>
                <a:rPr lang="zh-CN" altLang="en-US" sz="2400" b="1" dirty="0">
                  <a:latin typeface="楷体" panose="02010609060101010101" pitchFamily="49" charset="-122"/>
                  <a:ea typeface="楷体" panose="02010609060101010101" pitchFamily="49" charset="-122"/>
                </a:rPr>
                <a:t> </a:t>
              </a:r>
              <a:br>
                <a:rPr lang="zh-CN" altLang="en-US" dirty="0"/>
              </a:br>
              <a:br>
                <a:rPr lang="zh-CN" altLang="en-US" sz="2400" b="1" dirty="0">
                  <a:latin typeface="楷体" panose="02010609060101010101" pitchFamily="49" charset="-122"/>
                  <a:ea typeface="楷体" panose="02010609060101010101" pitchFamily="49" charset="-122"/>
                </a:rPr>
              </a:br>
              <a:endParaRPr lang="zh-CN" altLang="en-US" sz="2400" b="1" dirty="0">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227012"/>
            <a:ext cx="3786188" cy="338138"/>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三   确定具体审计目标</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5020" y="227012"/>
            <a:ext cx="7534893" cy="310626"/>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539750" y="690563"/>
            <a:ext cx="10309131" cy="4036442"/>
            <a:chOff x="946620" y="1670343"/>
            <a:chExt cx="10309131" cy="4036442"/>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739006" y="1689687"/>
              <a:ext cx="9516745" cy="488950"/>
            </a:xfrm>
            <a:prstGeom prst="rect">
              <a:avLst/>
            </a:prstGeom>
            <a:noFill/>
            <a:ln w="9525">
              <a:noFill/>
              <a:miter lim="800000"/>
            </a:ln>
          </p:spPr>
          <p:txBody>
            <a:bodyPr lIns="182843" tIns="91422" rIns="182843" bIns="91422">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二、</a:t>
              </a:r>
              <a:r>
                <a:rPr lang="zh-CN" altLang="en-US" sz="2000" b="1" dirty="0">
                  <a:solidFill>
                    <a:srgbClr val="F79646"/>
                  </a:solidFill>
                </a:rPr>
                <a:t>具体审计目标</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0489" name="TextBox 89"/>
            <p:cNvSpPr txBox="1">
              <a:spLocks noChangeArrowheads="1"/>
            </p:cNvSpPr>
            <p:nvPr/>
          </p:nvSpPr>
          <p:spPr bwMode="auto">
            <a:xfrm>
              <a:off x="1594990" y="2290465"/>
              <a:ext cx="9518650" cy="3416320"/>
            </a:xfrm>
            <a:prstGeom prst="rect">
              <a:avLst/>
            </a:prstGeom>
            <a:noFill/>
            <a:ln w="9525">
              <a:noFill/>
              <a:miter lim="800000"/>
            </a:ln>
          </p:spPr>
          <p:txBody>
            <a:bodyPr>
              <a:spAutoFit/>
            </a:bodyPr>
            <a:lstStyle/>
            <a:p>
              <a:pPr indent="457200"/>
              <a:r>
                <a:rPr lang="zh-CN" altLang="en-US" sz="2400" b="1" dirty="0">
                  <a:latin typeface="楷体" panose="02010609060101010101" pitchFamily="49" charset="-122"/>
                  <a:ea typeface="楷体" panose="02010609060101010101" pitchFamily="49" charset="-122"/>
                </a:rPr>
                <a:t>具体审计目标的确定必须根据被审计单位管理层的认定和注册会计师的总体目标来确定。为了实现注册会计师的总体目标，注册会计师首先要明确审计工作的起点。这一起点通常是被审计单位的财务报表。通常情况下，注册会计师应以财务报表审计的总体目标为指导，以管理层的认定为基础，明确适合于各类交易的账户余额和列报的一般审计目标，然后再根据被审计单位的具体情况确定各类交易的账户余额和列报的具体审计目标 。</a:t>
              </a:r>
              <a:br>
                <a:rPr lang="zh-CN" altLang="en-US" sz="2400" dirty="0"/>
              </a:br>
              <a:br>
                <a:rPr lang="zh-CN" altLang="en-US" sz="2400" b="1" dirty="0">
                  <a:latin typeface="楷体" panose="02010609060101010101" pitchFamily="49" charset="-122"/>
                  <a:ea typeface="楷体" panose="02010609060101010101" pitchFamily="49" charset="-122"/>
                </a:rPr>
              </a:br>
              <a:endParaRPr lang="zh-CN" altLang="en-US" sz="2400" b="1" dirty="0">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35498" y="227012"/>
            <a:ext cx="3786188" cy="338138"/>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三   确定具体审计目标</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5020" y="227012"/>
            <a:ext cx="7534893" cy="310626"/>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5" name="Picture 2" descr="C:\Users\Administrator\Desktop\QQ截图20160516104337.png"/>
          <p:cNvPicPr>
            <a:picLocks noChangeAspect="1" noChangeArrowheads="1"/>
          </p:cNvPicPr>
          <p:nvPr/>
        </p:nvPicPr>
        <p:blipFill>
          <a:blip r:embed="rId1"/>
          <a:srcRect/>
          <a:stretch>
            <a:fillRect/>
          </a:stretch>
        </p:blipFill>
        <p:spPr bwMode="auto">
          <a:xfrm>
            <a:off x="0" y="0"/>
            <a:ext cx="12190413" cy="6858000"/>
          </a:xfrm>
          <a:prstGeom prst="rect">
            <a:avLst/>
          </a:prstGeom>
          <a:noFill/>
          <a:ln w="9525">
            <a:noFill/>
            <a:miter lim="800000"/>
            <a:headEnd/>
            <a:tailEnd/>
          </a:ln>
        </p:spPr>
      </p:pic>
      <p:pic>
        <p:nvPicPr>
          <p:cNvPr id="47106" name="Picture 2" descr="C:\Users\Administrator\Desktop\QQ截图20160516104337.png"/>
          <p:cNvPicPr>
            <a:picLocks noChangeAspect="1" noChangeArrowheads="1"/>
          </p:cNvPicPr>
          <p:nvPr/>
        </p:nvPicPr>
        <p:blipFill>
          <a:blip r:embed="rId2"/>
          <a:srcRect/>
          <a:stretch>
            <a:fillRect/>
          </a:stretch>
        </p:blipFill>
        <p:spPr bwMode="auto">
          <a:xfrm>
            <a:off x="0" y="-26988"/>
            <a:ext cx="12190413" cy="6884988"/>
          </a:xfrm>
          <a:prstGeom prst="rect">
            <a:avLst/>
          </a:prstGeom>
          <a:noFill/>
          <a:ln w="9525">
            <a:noFill/>
            <a:miter lim="800000"/>
            <a:headEnd/>
            <a:tailEnd/>
          </a:ln>
        </p:spPr>
      </p:pic>
      <p:sp>
        <p:nvSpPr>
          <p:cNvPr id="11" name="圆角矩形 10"/>
          <p:cNvSpPr/>
          <p:nvPr/>
        </p:nvSpPr>
        <p:spPr>
          <a:xfrm>
            <a:off x="7297738" y="1117600"/>
            <a:ext cx="1092200" cy="849313"/>
          </a:xfrm>
          <a:prstGeom prst="roundRect">
            <a:avLst/>
          </a:prstGeom>
          <a:blipFill>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 name="圆角矩形 11"/>
          <p:cNvSpPr/>
          <p:nvPr/>
        </p:nvSpPr>
        <p:spPr>
          <a:xfrm>
            <a:off x="7297738" y="2066925"/>
            <a:ext cx="1092200" cy="849313"/>
          </a:xfrm>
          <a:prstGeom prst="roundRect">
            <a:avLst/>
          </a:prstGeom>
          <a:blipFill>
            <a:blip r:embed="rId4"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圆角矩形 13"/>
          <p:cNvSpPr/>
          <p:nvPr/>
        </p:nvSpPr>
        <p:spPr>
          <a:xfrm>
            <a:off x="8604250" y="1117600"/>
            <a:ext cx="1092200" cy="849313"/>
          </a:xfrm>
          <a:prstGeom prst="roundRect">
            <a:avLst/>
          </a:prstGeom>
          <a:blipFill>
            <a:blip r:embed="rId5"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圆角矩形 14"/>
          <p:cNvSpPr/>
          <p:nvPr/>
        </p:nvSpPr>
        <p:spPr>
          <a:xfrm>
            <a:off x="9913938" y="3038475"/>
            <a:ext cx="1177925" cy="849313"/>
          </a:xfrm>
          <a:prstGeom prst="roundRect">
            <a:avLst/>
          </a:prstGeom>
          <a:blipFill>
            <a:blip r:embed="rId6"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 name="TextBox 33"/>
          <p:cNvSpPr txBox="1">
            <a:spLocks noChangeArrowheads="1"/>
          </p:cNvSpPr>
          <p:nvPr/>
        </p:nvSpPr>
        <p:spPr bwMode="auto">
          <a:xfrm>
            <a:off x="7304088" y="4456113"/>
            <a:ext cx="2471737" cy="368300"/>
          </a:xfrm>
          <a:prstGeom prst="rect">
            <a:avLst/>
          </a:prstGeom>
          <a:noFill/>
          <a:ln w="9525">
            <a:noFill/>
            <a:miter lim="800000"/>
          </a:ln>
        </p:spPr>
        <p:txBody>
          <a:bodyPr anchor="ctr">
            <a:spAutoFit/>
          </a:bodyPr>
          <a:lstStyle/>
          <a:p>
            <a:pPr algn="dist"/>
            <a:r>
              <a:rPr lang="zh-CN" altLang="zh-CN">
                <a:solidFill>
                  <a:srgbClr val="F79646"/>
                </a:solidFill>
                <a:latin typeface="微软雅黑" panose="020B0503020204020204" pitchFamily="34" charset="-122"/>
                <a:ea typeface="微软雅黑" panose="020B0503020204020204" pitchFamily="34" charset="-122"/>
              </a:rPr>
              <a:t>北京出版社</a:t>
            </a:r>
            <a:endParaRPr lang="zh-CN" altLang="zh-CN">
              <a:solidFill>
                <a:srgbClr val="F79646"/>
              </a:solidFill>
              <a:latin typeface="微软雅黑" panose="020B0503020204020204" pitchFamily="34" charset="-122"/>
              <a:ea typeface="微软雅黑" panose="020B0503020204020204" pitchFamily="34" charset="-122"/>
            </a:endParaRPr>
          </a:p>
        </p:txBody>
      </p:sp>
      <p:sp>
        <p:nvSpPr>
          <p:cNvPr id="24" name="TextBox 29"/>
          <p:cNvSpPr txBox="1">
            <a:spLocks noChangeArrowheads="1"/>
          </p:cNvSpPr>
          <p:nvPr/>
        </p:nvSpPr>
        <p:spPr bwMode="auto">
          <a:xfrm>
            <a:off x="1431925" y="2233613"/>
            <a:ext cx="4340225" cy="922337"/>
          </a:xfrm>
          <a:prstGeom prst="rect">
            <a:avLst/>
          </a:prstGeom>
          <a:noFill/>
          <a:ln w="9525">
            <a:noFill/>
            <a:miter lim="800000"/>
          </a:ln>
        </p:spPr>
        <p:txBody>
          <a:bodyPr wrap="none">
            <a:spAutoFit/>
          </a:bodyPr>
          <a:lstStyle/>
          <a:p>
            <a:pPr algn="ctr"/>
            <a:r>
              <a:rPr lang="zh-CN" altLang="en-US" sz="5400" b="1">
                <a:solidFill>
                  <a:srgbClr val="F79646"/>
                </a:solidFill>
                <a:latin typeface="AvantGarde Md BT"/>
                <a:ea typeface="微软雅黑" panose="020B0503020204020204" pitchFamily="34" charset="-122"/>
              </a:rPr>
              <a:t>谢谢您的聆听</a:t>
            </a:r>
            <a:endParaRPr lang="en-US" altLang="zh-CN" sz="5400" b="1">
              <a:solidFill>
                <a:srgbClr val="F79646"/>
              </a:solidFill>
              <a:latin typeface="AvantGarde Md BT"/>
              <a:ea typeface="微软雅黑" panose="020B0503020204020204" pitchFamily="34" charset="-122"/>
            </a:endParaRPr>
          </a:p>
        </p:txBody>
      </p:sp>
      <p:grpSp>
        <p:nvGrpSpPr>
          <p:cNvPr id="26" name="组合 25"/>
          <p:cNvGrpSpPr/>
          <p:nvPr/>
        </p:nvGrpSpPr>
        <p:grpSpPr bwMode="auto">
          <a:xfrm>
            <a:off x="2338388" y="4221163"/>
            <a:ext cx="2747962" cy="412750"/>
            <a:chOff x="5423085" y="5733256"/>
            <a:chExt cx="2749493" cy="412425"/>
          </a:xfrm>
        </p:grpSpPr>
        <p:sp>
          <p:nvSpPr>
            <p:cNvPr id="27" name="Rounded Rectangle 28"/>
            <p:cNvSpPr/>
            <p:nvPr/>
          </p:nvSpPr>
          <p:spPr>
            <a:xfrm>
              <a:off x="5423085" y="5733256"/>
              <a:ext cx="2749493" cy="412425"/>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Rounded Rectangle 29"/>
            <p:cNvSpPr/>
            <p:nvPr/>
          </p:nvSpPr>
          <p:spPr>
            <a:xfrm>
              <a:off x="5423085" y="5733256"/>
              <a:ext cx="1103927" cy="412425"/>
            </a:xfrm>
            <a:prstGeom prst="roundRect">
              <a:avLst/>
            </a:prstGeom>
            <a:gradFill flip="none" rotWithShape="1">
              <a:gsLst>
                <a:gs pos="0">
                  <a:srgbClr val="F79646"/>
                </a:gs>
                <a:gs pos="100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200" dirty="0">
                <a:solidFill>
                  <a:schemeClr val="bg1"/>
                </a:solidFill>
                <a:latin typeface="微软雅黑" panose="020B0503020204020204" pitchFamily="34" charset="-122"/>
                <a:ea typeface="微软雅黑" panose="020B0503020204020204" pitchFamily="34" charset="-122"/>
              </a:endParaRPr>
            </a:p>
          </p:txBody>
        </p:sp>
      </p:grpSp>
      <p:sp>
        <p:nvSpPr>
          <p:cNvPr id="29" name="TextBox 59"/>
          <p:cNvSpPr>
            <a:spLocks noChangeArrowheads="1"/>
          </p:cNvSpPr>
          <p:nvPr/>
        </p:nvSpPr>
        <p:spPr bwMode="auto">
          <a:xfrm flipH="1">
            <a:off x="2422525" y="4243388"/>
            <a:ext cx="1008063" cy="368300"/>
          </a:xfrm>
          <a:prstGeom prst="rect">
            <a:avLst/>
          </a:prstGeom>
          <a:noFill/>
          <a:ln w="9525">
            <a:noFill/>
            <a:miter lim="800000"/>
          </a:ln>
        </p:spPr>
        <p:txBody>
          <a:bodyPr>
            <a:spAutoFit/>
          </a:bodyPr>
          <a:lstStyle/>
          <a:p>
            <a:pPr algn="ctr" eaLnBrk="0" hangingPunct="0"/>
            <a:r>
              <a:rPr lang="zh-CN" altLang="en-US">
                <a:solidFill>
                  <a:schemeClr val="bg1"/>
                </a:solidFill>
                <a:latin typeface="微软雅黑" panose="020B0503020204020204" pitchFamily="34" charset="-122"/>
                <a:ea typeface="微软雅黑" panose="020B0503020204020204" pitchFamily="34" charset="-122"/>
                <a:sym typeface="方正兰亭黑_GBK" panose="02000000000000000000" charset="-122"/>
              </a:rPr>
              <a:t>主　编</a:t>
            </a:r>
            <a:endParaRPr lang="zh-CN" altLang="en-US">
              <a:solidFill>
                <a:schemeClr val="bg1"/>
              </a:solidFill>
              <a:latin typeface="微软雅黑" panose="020B0503020204020204" pitchFamily="34" charset="-122"/>
              <a:ea typeface="微软雅黑" panose="020B0503020204020204" pitchFamily="34" charset="-122"/>
              <a:sym typeface="方正兰亭黑_GBK" panose="02000000000000000000" charset="-122"/>
            </a:endParaRPr>
          </a:p>
        </p:txBody>
      </p:sp>
      <p:sp>
        <p:nvSpPr>
          <p:cNvPr id="49163" name="TextBox 59"/>
          <p:cNvSpPr>
            <a:spLocks noChangeArrowheads="1"/>
          </p:cNvSpPr>
          <p:nvPr/>
        </p:nvSpPr>
        <p:spPr bwMode="auto">
          <a:xfrm flipH="1">
            <a:off x="3233738" y="4258628"/>
            <a:ext cx="2160587" cy="337185"/>
          </a:xfrm>
          <a:prstGeom prst="rect">
            <a:avLst/>
          </a:prstGeom>
          <a:noFill/>
          <a:ln w="9525">
            <a:noFill/>
            <a:miter lim="800000"/>
          </a:ln>
        </p:spPr>
        <p:txBody>
          <a:bodyPr>
            <a:spAutoFit/>
          </a:bodyPr>
          <a:lstStyle/>
          <a:p>
            <a:pPr algn="ctr" eaLnBrk="0" hangingPunct="0"/>
            <a:r>
              <a:rPr lang="zh-CN" altLang="en-US" sz="1600">
                <a:solidFill>
                  <a:srgbClr val="F79646"/>
                </a:solidFill>
                <a:latin typeface="微软雅黑" panose="020B0503020204020204" pitchFamily="34" charset="-122"/>
                <a:ea typeface="微软雅黑" panose="020B0503020204020204" pitchFamily="34" charset="-122"/>
                <a:sym typeface="方正兰亭黑_GBK" panose="02000000000000000000" charset="-122"/>
              </a:rPr>
              <a:t>陈继林、张晓丽</a:t>
            </a:r>
            <a:endParaRPr lang="zh-CN" altLang="en-US" sz="1600">
              <a:solidFill>
                <a:srgbClr val="F79646"/>
              </a:solidFill>
              <a:latin typeface="微软雅黑" panose="020B0503020204020204" pitchFamily="34" charset="-122"/>
              <a:ea typeface="微软雅黑" panose="020B0503020204020204" pitchFamily="34" charset="-122"/>
              <a:sym typeface="方正兰亭黑_GBK" panose="02000000000000000000" charset="-122"/>
            </a:endParaRPr>
          </a:p>
        </p:txBody>
      </p:sp>
      <p:grpSp>
        <p:nvGrpSpPr>
          <p:cNvPr id="31" name="组合 30"/>
          <p:cNvGrpSpPr/>
          <p:nvPr/>
        </p:nvGrpSpPr>
        <p:grpSpPr>
          <a:xfrm>
            <a:off x="7304166" y="1130019"/>
            <a:ext cx="3786329" cy="2779361"/>
            <a:chOff x="7304166" y="1130019"/>
            <a:chExt cx="3786329" cy="2779361"/>
          </a:xfrm>
          <a:scene3d>
            <a:camera prst="orthographicFront">
              <a:rot lat="0" lon="0" rev="0"/>
            </a:camera>
            <a:lightRig rig="contrasting" dir="t">
              <a:rot lat="0" lon="0" rev="1500000"/>
            </a:lightRig>
          </a:scene3d>
        </p:grpSpPr>
        <p:sp>
          <p:nvSpPr>
            <p:cNvPr id="32" name="矩形: 圆角 1"/>
            <p:cNvSpPr/>
            <p:nvPr/>
          </p:nvSpPr>
          <p:spPr>
            <a:xfrm>
              <a:off x="9912879" y="1130019"/>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圆角 42"/>
            <p:cNvSpPr/>
            <p:nvPr/>
          </p:nvSpPr>
          <p:spPr>
            <a:xfrm>
              <a:off x="7304166" y="3060006"/>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矩形: 圆角 43"/>
            <p:cNvSpPr/>
            <p:nvPr/>
          </p:nvSpPr>
          <p:spPr>
            <a:xfrm>
              <a:off x="8598838" y="2101417"/>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5" name="矩形 34"/>
            <p:cNvSpPr/>
            <p:nvPr/>
          </p:nvSpPr>
          <p:spPr>
            <a:xfrm rot="8861354">
              <a:off x="9507499" y="1944170"/>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矩形 35"/>
            <p:cNvSpPr/>
            <p:nvPr/>
          </p:nvSpPr>
          <p:spPr>
            <a:xfrm rot="8861354">
              <a:off x="8205540" y="2894548"/>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37" name="组合 36"/>
          <p:cNvGrpSpPr/>
          <p:nvPr/>
        </p:nvGrpSpPr>
        <p:grpSpPr>
          <a:xfrm>
            <a:off x="8607157" y="2059042"/>
            <a:ext cx="2528609" cy="2765285"/>
            <a:chOff x="8568212" y="2059042"/>
            <a:chExt cx="2528609" cy="2765285"/>
          </a:xfrm>
          <a:scene3d>
            <a:camera prst="orthographicFront">
              <a:rot lat="0" lon="0" rev="0"/>
            </a:camera>
            <a:lightRig rig="contrasting" dir="t">
              <a:rot lat="0" lon="0" rev="1500000"/>
            </a:lightRig>
          </a:scene3d>
        </p:grpSpPr>
        <p:sp>
          <p:nvSpPr>
            <p:cNvPr id="38" name="矩形: 圆角 45"/>
            <p:cNvSpPr/>
            <p:nvPr/>
          </p:nvSpPr>
          <p:spPr>
            <a:xfrm>
              <a:off x="9917952" y="2059042"/>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9" name="矩形: 圆角 46"/>
            <p:cNvSpPr/>
            <p:nvPr/>
          </p:nvSpPr>
          <p:spPr>
            <a:xfrm>
              <a:off x="9919205" y="3974953"/>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0" name="矩形: 圆角 47"/>
            <p:cNvSpPr/>
            <p:nvPr/>
          </p:nvSpPr>
          <p:spPr>
            <a:xfrm>
              <a:off x="8568212" y="3027865"/>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1" name="矩形 40"/>
            <p:cNvSpPr/>
            <p:nvPr/>
          </p:nvSpPr>
          <p:spPr>
            <a:xfrm rot="8861354">
              <a:off x="9544258" y="290284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2" name="矩形 41"/>
            <p:cNvSpPr/>
            <p:nvPr/>
          </p:nvSpPr>
          <p:spPr>
            <a:xfrm rot="1991447">
              <a:off x="9508727" y="384988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43" name="矩形 42"/>
          <p:cNvSpPr/>
          <p:nvPr/>
        </p:nvSpPr>
        <p:spPr>
          <a:xfrm>
            <a:off x="0" y="-26988"/>
            <a:ext cx="261938" cy="6884988"/>
          </a:xfrm>
          <a:prstGeom prst="rect">
            <a:avLst/>
          </a:prstGeom>
          <a:gradFill flip="none" rotWithShape="1">
            <a:gsLst>
              <a:gs pos="0">
                <a:srgbClr val="F79646"/>
              </a:gs>
              <a:gs pos="100000">
                <a:srgbClr val="F7964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4" name="矩形 43"/>
          <p:cNvSpPr/>
          <p:nvPr/>
        </p:nvSpPr>
        <p:spPr>
          <a:xfrm>
            <a:off x="198438" y="-26988"/>
            <a:ext cx="261937" cy="6884988"/>
          </a:xfrm>
          <a:prstGeom prst="rect">
            <a:avLst/>
          </a:prstGeom>
          <a:solidFill>
            <a:srgbClr val="F9AB6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5" name="矩形 44"/>
          <p:cNvSpPr/>
          <p:nvPr/>
        </p:nvSpPr>
        <p:spPr>
          <a:xfrm>
            <a:off x="339725" y="-26988"/>
            <a:ext cx="261938" cy="6884988"/>
          </a:xfrm>
          <a:prstGeom prst="rect">
            <a:avLst/>
          </a:prstGeom>
          <a:solidFill>
            <a:srgbClr val="FBC4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6" name="直接连接符 45"/>
          <p:cNvCxnSpPr/>
          <p:nvPr/>
        </p:nvCxnSpPr>
        <p:spPr>
          <a:xfrm flipV="1">
            <a:off x="758825" y="3222625"/>
            <a:ext cx="5684838" cy="61913"/>
          </a:xfrm>
          <a:prstGeom prst="line">
            <a:avLst/>
          </a:prstGeom>
          <a:ln w="57150">
            <a:solidFill>
              <a:srgbClr val="F79646"/>
            </a:solidFill>
          </a:ln>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6815138" y="620713"/>
            <a:ext cx="5040312" cy="4968875"/>
          </a:xfrm>
          <a:prstGeom prst="rect">
            <a:avLst/>
          </a:prstGeom>
          <a:noFill/>
          <a:ln>
            <a:solidFill>
              <a:srgbClr val="F7964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8" name="直接连接符 47"/>
          <p:cNvCxnSpPr/>
          <p:nvPr/>
        </p:nvCxnSpPr>
        <p:spPr>
          <a:xfrm flipH="1">
            <a:off x="6815138" y="620713"/>
            <a:ext cx="71437" cy="0"/>
          </a:xfrm>
          <a:prstGeom prst="line">
            <a:avLst/>
          </a:prstGeom>
          <a:ln w="38100">
            <a:solidFill>
              <a:srgbClr val="F79646"/>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par>
                                <p:cTn id="30" presetID="53" presetClass="entr" presetSubtype="16" fill="hold" nodeType="withEffect">
                                  <p:stCondLst>
                                    <p:cond delay="50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1000"/>
                                        <p:tgtEl>
                                          <p:spTgt spid="17"/>
                                        </p:tgtEl>
                                      </p:cBhvr>
                                    </p:animEffect>
                                    <p:anim calcmode="lin" valueType="num">
                                      <p:cBhvr>
                                        <p:cTn id="39" dur="1000" fill="hold"/>
                                        <p:tgtEl>
                                          <p:spTgt spid="17"/>
                                        </p:tgtEl>
                                        <p:attrNameLst>
                                          <p:attrName>ppt_x</p:attrName>
                                        </p:attrNameLst>
                                      </p:cBhvr>
                                      <p:tavLst>
                                        <p:tav tm="0">
                                          <p:val>
                                            <p:strVal val="#ppt_x"/>
                                          </p:val>
                                        </p:tav>
                                        <p:tav tm="100000">
                                          <p:val>
                                            <p:strVal val="#ppt_x"/>
                                          </p:val>
                                        </p:tav>
                                      </p:tavLst>
                                    </p:anim>
                                    <p:anim calcmode="lin" valueType="num">
                                      <p:cBhvr>
                                        <p:cTn id="40" dur="1000" fill="hold"/>
                                        <p:tgtEl>
                                          <p:spTgt spid="17"/>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7" presetClass="path" presetSubtype="0" accel="50000" decel="50000" fill="hold" nodeType="afterEffect">
                                  <p:stCondLst>
                                    <p:cond delay="0"/>
                                  </p:stCondLst>
                                  <p:childTnLst>
                                    <p:animMotion origin="layout" path="M 1.70465E-6 2.22222E-6 L 0.41164 2.22222E-6 L 0.41164 0.72453 L 1.70465E-6 0.72453 L 1.70465E-6 2.22222E-6 Z " pathEditMode="relative" rAng="0" ptsTypes="AAAAA">
                                      <p:cBhvr>
                                        <p:cTn id="43" dur="2000" fill="hold"/>
                                        <p:tgtEl>
                                          <p:spTgt spid="48"/>
                                        </p:tgtEl>
                                        <p:attrNameLst>
                                          <p:attrName>ppt_x</p:attrName>
                                          <p:attrName>ppt_y</p:attrName>
                                        </p:attrNameLst>
                                      </p:cBhvr>
                                      <p:rCtr x="20576" y="36227"/>
                                    </p:animMotion>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4500"/>
                            </p:stCondLst>
                            <p:childTnLst>
                              <p:par>
                                <p:cTn id="49" presetID="2" presetClass="entr" presetSubtype="8" fill="hold" grpId="0" nodeType="after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fill="hold"/>
                                        <p:tgtEl>
                                          <p:spTgt spid="43"/>
                                        </p:tgtEl>
                                        <p:attrNameLst>
                                          <p:attrName>ppt_x</p:attrName>
                                        </p:attrNameLst>
                                      </p:cBhvr>
                                      <p:tavLst>
                                        <p:tav tm="0">
                                          <p:val>
                                            <p:strVal val="0-#ppt_w/2"/>
                                          </p:val>
                                        </p:tav>
                                        <p:tav tm="100000">
                                          <p:val>
                                            <p:strVal val="#ppt_x"/>
                                          </p:val>
                                        </p:tav>
                                      </p:tavLst>
                                    </p:anim>
                                    <p:anim calcmode="lin" valueType="num">
                                      <p:cBhvr additive="base">
                                        <p:cTn id="52" dur="500" fill="hold"/>
                                        <p:tgtEl>
                                          <p:spTgt spid="43"/>
                                        </p:tgtEl>
                                        <p:attrNameLst>
                                          <p:attrName>ppt_y</p:attrName>
                                        </p:attrNameLst>
                                      </p:cBhvr>
                                      <p:tavLst>
                                        <p:tav tm="0">
                                          <p:val>
                                            <p:strVal val="#ppt_y"/>
                                          </p:val>
                                        </p:tav>
                                        <p:tav tm="100000">
                                          <p:val>
                                            <p:strVal val="#ppt_y"/>
                                          </p:val>
                                        </p:tav>
                                      </p:tavLst>
                                    </p:anim>
                                  </p:childTnLst>
                                </p:cTn>
                              </p:par>
                            </p:childTnLst>
                          </p:cTn>
                        </p:par>
                        <p:par>
                          <p:cTn id="53" fill="hold">
                            <p:stCondLst>
                              <p:cond delay="5000"/>
                            </p:stCondLst>
                            <p:childTnLst>
                              <p:par>
                                <p:cTn id="54" presetID="2" presetClass="entr" presetSubtype="8"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 calcmode="lin" valueType="num">
                                      <p:cBhvr additive="base">
                                        <p:cTn id="56" dur="500" fill="hold"/>
                                        <p:tgtEl>
                                          <p:spTgt spid="44"/>
                                        </p:tgtEl>
                                        <p:attrNameLst>
                                          <p:attrName>ppt_x</p:attrName>
                                        </p:attrNameLst>
                                      </p:cBhvr>
                                      <p:tavLst>
                                        <p:tav tm="0">
                                          <p:val>
                                            <p:strVal val="0-#ppt_w/2"/>
                                          </p:val>
                                        </p:tav>
                                        <p:tav tm="100000">
                                          <p:val>
                                            <p:strVal val="#ppt_x"/>
                                          </p:val>
                                        </p:tav>
                                      </p:tavLst>
                                    </p:anim>
                                    <p:anim calcmode="lin" valueType="num">
                                      <p:cBhvr additive="base">
                                        <p:cTn id="57" dur="500" fill="hold"/>
                                        <p:tgtEl>
                                          <p:spTgt spid="44"/>
                                        </p:tgtEl>
                                        <p:attrNameLst>
                                          <p:attrName>ppt_y</p:attrName>
                                        </p:attrNameLst>
                                      </p:cBhvr>
                                      <p:tavLst>
                                        <p:tav tm="0">
                                          <p:val>
                                            <p:strVal val="#ppt_y"/>
                                          </p:val>
                                        </p:tav>
                                        <p:tav tm="100000">
                                          <p:val>
                                            <p:strVal val="#ppt_y"/>
                                          </p:val>
                                        </p:tav>
                                      </p:tavLst>
                                    </p:anim>
                                  </p:childTnLst>
                                </p:cTn>
                              </p:par>
                            </p:childTnLst>
                          </p:cTn>
                        </p:par>
                        <p:par>
                          <p:cTn id="58" fill="hold">
                            <p:stCondLst>
                              <p:cond delay="5500"/>
                            </p:stCondLst>
                            <p:childTnLst>
                              <p:par>
                                <p:cTn id="59" presetID="2" presetClass="entr" presetSubtype="8" fill="hold" grpId="0" nodeType="afterEffect">
                                  <p:stCondLst>
                                    <p:cond delay="0"/>
                                  </p:stCondLst>
                                  <p:childTnLst>
                                    <p:set>
                                      <p:cBhvr>
                                        <p:cTn id="60" dur="1" fill="hold">
                                          <p:stCondLst>
                                            <p:cond delay="0"/>
                                          </p:stCondLst>
                                        </p:cTn>
                                        <p:tgtEl>
                                          <p:spTgt spid="45"/>
                                        </p:tgtEl>
                                        <p:attrNameLst>
                                          <p:attrName>style.visibility</p:attrName>
                                        </p:attrNameLst>
                                      </p:cBhvr>
                                      <p:to>
                                        <p:strVal val="visible"/>
                                      </p:to>
                                    </p:set>
                                    <p:anim calcmode="lin" valueType="num">
                                      <p:cBhvr additive="base">
                                        <p:cTn id="61" dur="500" fill="hold"/>
                                        <p:tgtEl>
                                          <p:spTgt spid="45"/>
                                        </p:tgtEl>
                                        <p:attrNameLst>
                                          <p:attrName>ppt_x</p:attrName>
                                        </p:attrNameLst>
                                      </p:cBhvr>
                                      <p:tavLst>
                                        <p:tav tm="0">
                                          <p:val>
                                            <p:strVal val="0-#ppt_w/2"/>
                                          </p:val>
                                        </p:tav>
                                        <p:tav tm="100000">
                                          <p:val>
                                            <p:strVal val="#ppt_x"/>
                                          </p:val>
                                        </p:tav>
                                      </p:tavLst>
                                    </p:anim>
                                    <p:anim calcmode="lin" valueType="num">
                                      <p:cBhvr additive="base">
                                        <p:cTn id="62" dur="500" fill="hold"/>
                                        <p:tgtEl>
                                          <p:spTgt spid="45"/>
                                        </p:tgtEl>
                                        <p:attrNameLst>
                                          <p:attrName>ppt_y</p:attrName>
                                        </p:attrNameLst>
                                      </p:cBhvr>
                                      <p:tavLst>
                                        <p:tav tm="0">
                                          <p:val>
                                            <p:strVal val="#ppt_y"/>
                                          </p:val>
                                        </p:tav>
                                        <p:tav tm="100000">
                                          <p:val>
                                            <p:strVal val="#ppt_y"/>
                                          </p:val>
                                        </p:tav>
                                      </p:tavLst>
                                    </p:anim>
                                  </p:childTnLst>
                                </p:cTn>
                              </p:par>
                              <p:par>
                                <p:cTn id="63" presetID="2" presetClass="entr" presetSubtype="8" fill="hold" nodeType="withEffect">
                                  <p:stCondLst>
                                    <p:cond delay="0"/>
                                  </p:stCondLst>
                                  <p:childTnLst>
                                    <p:set>
                                      <p:cBhvr>
                                        <p:cTn id="64" dur="1" fill="hold">
                                          <p:stCondLst>
                                            <p:cond delay="0"/>
                                          </p:stCondLst>
                                        </p:cTn>
                                        <p:tgtEl>
                                          <p:spTgt spid="46"/>
                                        </p:tgtEl>
                                        <p:attrNameLst>
                                          <p:attrName>style.visibility</p:attrName>
                                        </p:attrNameLst>
                                      </p:cBhvr>
                                      <p:to>
                                        <p:strVal val="visible"/>
                                      </p:to>
                                    </p:set>
                                    <p:anim calcmode="lin" valueType="num">
                                      <p:cBhvr additive="base">
                                        <p:cTn id="65" dur="500" fill="hold"/>
                                        <p:tgtEl>
                                          <p:spTgt spid="46"/>
                                        </p:tgtEl>
                                        <p:attrNameLst>
                                          <p:attrName>ppt_x</p:attrName>
                                        </p:attrNameLst>
                                      </p:cBhvr>
                                      <p:tavLst>
                                        <p:tav tm="0">
                                          <p:val>
                                            <p:strVal val="0-#ppt_w/2"/>
                                          </p:val>
                                        </p:tav>
                                        <p:tav tm="100000">
                                          <p:val>
                                            <p:strVal val="#ppt_x"/>
                                          </p:val>
                                        </p:tav>
                                      </p:tavLst>
                                    </p:anim>
                                    <p:anim calcmode="lin" valueType="num">
                                      <p:cBhvr additive="base">
                                        <p:cTn id="66" dur="500" fill="hold"/>
                                        <p:tgtEl>
                                          <p:spTgt spid="46"/>
                                        </p:tgtEl>
                                        <p:attrNameLst>
                                          <p:attrName>ppt_y</p:attrName>
                                        </p:attrNameLst>
                                      </p:cBhvr>
                                      <p:tavLst>
                                        <p:tav tm="0">
                                          <p:val>
                                            <p:strVal val="#ppt_y"/>
                                          </p:val>
                                        </p:tav>
                                        <p:tav tm="100000">
                                          <p:val>
                                            <p:strVal val="#ppt_y"/>
                                          </p:val>
                                        </p:tav>
                                      </p:tavLst>
                                    </p:anim>
                                  </p:childTnLst>
                                </p:cTn>
                              </p:par>
                            </p:childTnLst>
                          </p:cTn>
                        </p:par>
                        <p:par>
                          <p:cTn id="67" fill="hold">
                            <p:stCondLst>
                              <p:cond delay="6000"/>
                            </p:stCondLst>
                            <p:childTnLst>
                              <p:par>
                                <p:cTn id="68" presetID="14" presetClass="entr" presetSubtype="10" fill="hold" grpId="0" nodeType="afterEffect">
                                  <p:stCondLst>
                                    <p:cond delay="0"/>
                                  </p:stCondLst>
                                  <p:iterate type="lt">
                                    <p:tmPct val="30000"/>
                                  </p:iterate>
                                  <p:childTnLst>
                                    <p:set>
                                      <p:cBhvr>
                                        <p:cTn id="69" dur="1" fill="hold">
                                          <p:stCondLst>
                                            <p:cond delay="0"/>
                                          </p:stCondLst>
                                        </p:cTn>
                                        <p:tgtEl>
                                          <p:spTgt spid="24"/>
                                        </p:tgtEl>
                                        <p:attrNameLst>
                                          <p:attrName>style.visibility</p:attrName>
                                        </p:attrNameLst>
                                      </p:cBhvr>
                                      <p:to>
                                        <p:strVal val="visible"/>
                                      </p:to>
                                    </p:set>
                                    <p:animEffect transition="in" filter="randombar(horizontal)">
                                      <p:cBhvr>
                                        <p:cTn id="70" dur="500"/>
                                        <p:tgtEl>
                                          <p:spTgt spid="24"/>
                                        </p:tgtEl>
                                      </p:cBhvr>
                                    </p:animEffect>
                                  </p:childTnLst>
                                </p:cTn>
                              </p:par>
                            </p:childTnLst>
                          </p:cTn>
                        </p:par>
                        <p:par>
                          <p:cTn id="71" fill="hold">
                            <p:stCondLst>
                              <p:cond delay="6250"/>
                            </p:stCondLst>
                            <p:childTnLst>
                              <p:par>
                                <p:cTn id="72" presetID="16" presetClass="entr" presetSubtype="21" fill="hold" nodeType="after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barn(inVertical)">
                                      <p:cBhvr>
                                        <p:cTn id="74" dur="500"/>
                                        <p:tgtEl>
                                          <p:spTgt spid="26"/>
                                        </p:tgtEl>
                                      </p:cBhvr>
                                    </p:animEffect>
                                  </p:childTnLst>
                                </p:cTn>
                              </p:par>
                              <p:par>
                                <p:cTn id="75" presetID="12" presetClass="entr" presetSubtype="4" fill="hold" grpId="0" nodeType="withEffect">
                                  <p:stCondLst>
                                    <p:cond delay="1000"/>
                                  </p:stCondLst>
                                  <p:childTnLst>
                                    <p:set>
                                      <p:cBhvr>
                                        <p:cTn id="76" dur="1" fill="hold">
                                          <p:stCondLst>
                                            <p:cond delay="0"/>
                                          </p:stCondLst>
                                        </p:cTn>
                                        <p:tgtEl>
                                          <p:spTgt spid="29"/>
                                        </p:tgtEl>
                                        <p:attrNameLst>
                                          <p:attrName>style.visibility</p:attrName>
                                        </p:attrNameLst>
                                      </p:cBhvr>
                                      <p:to>
                                        <p:strVal val="visible"/>
                                      </p:to>
                                    </p:set>
                                    <p:anim calcmode="lin" valueType="num">
                                      <p:cBhvr additive="base">
                                        <p:cTn id="77" dur="500"/>
                                        <p:tgtEl>
                                          <p:spTgt spid="29"/>
                                        </p:tgtEl>
                                        <p:attrNameLst>
                                          <p:attrName>ppt_y</p:attrName>
                                        </p:attrNameLst>
                                      </p:cBhvr>
                                      <p:tavLst>
                                        <p:tav tm="0">
                                          <p:val>
                                            <p:strVal val="#ppt_y+#ppt_h*1.125000"/>
                                          </p:val>
                                        </p:tav>
                                        <p:tav tm="100000">
                                          <p:val>
                                            <p:strVal val="#ppt_y"/>
                                          </p:val>
                                        </p:tav>
                                      </p:tavLst>
                                    </p:anim>
                                    <p:animEffect transition="in" filter="wipe(up)">
                                      <p:cBhvr>
                                        <p:cTn id="78" dur="500"/>
                                        <p:tgtEl>
                                          <p:spTgt spid="29"/>
                                        </p:tgtEl>
                                      </p:cBhvr>
                                    </p:animEffect>
                                  </p:childTnLst>
                                </p:cTn>
                              </p:par>
                              <p:par>
                                <p:cTn id="79" presetID="12" presetClass="entr" presetSubtype="4" fill="hold" grpId="0" nodeType="withEffect">
                                  <p:stCondLst>
                                    <p:cond delay="1000"/>
                                  </p:stCondLst>
                                  <p:childTnLst>
                                    <p:set>
                                      <p:cBhvr>
                                        <p:cTn id="80" dur="1" fill="hold">
                                          <p:stCondLst>
                                            <p:cond delay="0"/>
                                          </p:stCondLst>
                                        </p:cTn>
                                        <p:tgtEl>
                                          <p:spTgt spid="49163"/>
                                        </p:tgtEl>
                                        <p:attrNameLst>
                                          <p:attrName>style.visibility</p:attrName>
                                        </p:attrNameLst>
                                      </p:cBhvr>
                                      <p:to>
                                        <p:strVal val="visible"/>
                                      </p:to>
                                    </p:set>
                                    <p:anim calcmode="lin" valueType="num">
                                      <p:cBhvr additive="base">
                                        <p:cTn id="81" dur="500"/>
                                        <p:tgtEl>
                                          <p:spTgt spid="49163"/>
                                        </p:tgtEl>
                                        <p:attrNameLst>
                                          <p:attrName>ppt_y</p:attrName>
                                        </p:attrNameLst>
                                      </p:cBhvr>
                                      <p:tavLst>
                                        <p:tav tm="0">
                                          <p:val>
                                            <p:strVal val="#ppt_y+#ppt_h*1.125000"/>
                                          </p:val>
                                        </p:tav>
                                        <p:tav tm="100000">
                                          <p:val>
                                            <p:strVal val="#ppt_y"/>
                                          </p:val>
                                        </p:tav>
                                      </p:tavLst>
                                    </p:anim>
                                    <p:animEffect transition="in" filter="wipe(up)">
                                      <p:cBhvr>
                                        <p:cTn id="82" dur="500"/>
                                        <p:tgtEl>
                                          <p:spTgt spid="491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4" grpId="0" animBg="1"/>
      <p:bldP spid="15" grpId="0" animBg="1"/>
      <p:bldP spid="17" grpId="0"/>
      <p:bldP spid="24" grpId="0"/>
      <p:bldP spid="29" grpId="0"/>
      <p:bldP spid="49163" grpId="0"/>
      <p:bldP spid="43" grpId="0" animBg="1"/>
      <p:bldP spid="44" grpId="0" animBg="1"/>
      <p:bldP spid="45" grpId="0" animBg="1"/>
      <p:bldP spid="4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矩形 140"/>
          <p:cNvSpPr/>
          <p:nvPr/>
        </p:nvSpPr>
        <p:spPr>
          <a:xfrm>
            <a:off x="1588" y="2312988"/>
            <a:ext cx="12188825" cy="2338387"/>
          </a:xfrm>
          <a:prstGeom prst="rect">
            <a:avLst/>
          </a:prstGeom>
          <a:gradFill flip="none" rotWithShape="1">
            <a:gsLst>
              <a:gs pos="0">
                <a:srgbClr val="F79646"/>
              </a:gs>
              <a:gs pos="21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6" name="TextBox 64"/>
          <p:cNvSpPr>
            <a:spLocks noChangeArrowheads="1"/>
          </p:cNvSpPr>
          <p:nvPr/>
        </p:nvSpPr>
        <p:spPr bwMode="auto">
          <a:xfrm>
            <a:off x="5115213" y="3019723"/>
            <a:ext cx="4339651" cy="923330"/>
          </a:xfrm>
          <a:prstGeom prst="rect">
            <a:avLst/>
          </a:prstGeom>
          <a:noFill/>
          <a:ln w="9525">
            <a:noFill/>
            <a:miter lim="800000"/>
          </a:ln>
        </p:spPr>
        <p:txBody>
          <a:bodyPr wrap="none" anchor="ctr">
            <a:spAutoFit/>
          </a:bodyPr>
          <a:lstStyle/>
          <a:p>
            <a:pPr algn="ctr" eaLnBrk="0" hangingPunct="0"/>
            <a:r>
              <a:rPr lang="zh-CN" altLang="en-US" sz="5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明确审计目标</a:t>
            </a:r>
            <a:endParaRPr lang="zh-CN" altLang="en-US" sz="5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cxnSp>
        <p:nvCxnSpPr>
          <p:cNvPr id="147" name="直接连接符 146"/>
          <p:cNvCxnSpPr/>
          <p:nvPr/>
        </p:nvCxnSpPr>
        <p:spPr>
          <a:xfrm>
            <a:off x="4654550" y="2835275"/>
            <a:ext cx="0" cy="129540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矩形 1"/>
          <p:cNvSpPr>
            <a:spLocks noChangeAspect="1"/>
          </p:cNvSpPr>
          <p:nvPr/>
        </p:nvSpPr>
        <p:spPr>
          <a:xfrm>
            <a:off x="604838" y="2874963"/>
            <a:ext cx="3548062" cy="1216025"/>
          </a:xfrm>
          <a:prstGeom prst="rect">
            <a:avLst/>
          </a:prstGeom>
          <a:gradFill flip="none" rotWithShape="1">
            <a:gsLst>
              <a:gs pos="0">
                <a:srgbClr val="F79646"/>
              </a:gs>
              <a:gs pos="100000">
                <a:srgbClr val="F79646"/>
              </a:gs>
            </a:gsLst>
            <a:lin ang="7200000" scaled="0"/>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5" name="文本框 4"/>
          <p:cNvSpPr txBox="1">
            <a:spLocks noChangeArrowheads="1"/>
          </p:cNvSpPr>
          <p:nvPr/>
        </p:nvSpPr>
        <p:spPr bwMode="auto">
          <a:xfrm>
            <a:off x="604838" y="3067050"/>
            <a:ext cx="3548062" cy="823913"/>
          </a:xfrm>
          <a:prstGeom prst="rect">
            <a:avLst/>
          </a:prstGeom>
          <a:noFill/>
          <a:ln w="9525">
            <a:noFill/>
            <a:miter lim="800000"/>
          </a:ln>
        </p:spPr>
        <p:txBody>
          <a:bodyPr>
            <a:spAutoFit/>
          </a:bodyPr>
          <a:lstStyle/>
          <a:p>
            <a:pPr algn="ctr"/>
            <a:r>
              <a:rPr lang="zh-CN" altLang="en-US" sz="4800" b="1" dirty="0">
                <a:solidFill>
                  <a:schemeClr val="bg1"/>
                </a:solidFill>
                <a:latin typeface="Calibri" panose="020F0502020204030204" pitchFamily="34" charset="0"/>
              </a:rPr>
              <a:t>项目二</a:t>
            </a:r>
            <a:endParaRPr lang="zh-CN" altLang="en-US" sz="4800" b="1" dirty="0">
              <a:solidFill>
                <a:schemeClr val="bg1"/>
              </a:solidFill>
              <a:latin typeface="Calibri" panose="020F0502020204030204" pitchFamily="34" charset="0"/>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1"/>
                                        </p:tgtEl>
                                        <p:attrNameLst>
                                          <p:attrName>style.visibility</p:attrName>
                                        </p:attrNameLst>
                                      </p:cBhvr>
                                      <p:to>
                                        <p:strVal val="visible"/>
                                      </p:to>
                                    </p:set>
                                    <p:animEffect transition="in" filter="wipe(left)">
                                      <p:cBhvr>
                                        <p:cTn id="7" dur="500"/>
                                        <p:tgtEl>
                                          <p:spTgt spid="14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23" presetClass="entr" presetSubtype="272"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strVal val="2/3*#ppt_w"/>
                                          </p:val>
                                        </p:tav>
                                        <p:tav tm="100000">
                                          <p:val>
                                            <p:strVal val="#ppt_w"/>
                                          </p:val>
                                        </p:tav>
                                      </p:tavLst>
                                    </p:anim>
                                    <p:anim calcmode="lin" valueType="num">
                                      <p:cBhvr>
                                        <p:cTn id="18" dur="500" fill="hold"/>
                                        <p:tgtEl>
                                          <p:spTgt spid="5"/>
                                        </p:tgtEl>
                                        <p:attrNameLst>
                                          <p:attrName>ppt_h</p:attrName>
                                        </p:attrNameLst>
                                      </p:cBhvr>
                                      <p:tavLst>
                                        <p:tav tm="0">
                                          <p:val>
                                            <p:strVal val="2/3*#ppt_h"/>
                                          </p:val>
                                        </p:tav>
                                        <p:tav tm="100000">
                                          <p:val>
                                            <p:strVal val="#ppt_h"/>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146"/>
                                        </p:tgtEl>
                                        <p:attrNameLst>
                                          <p:attrName>style.visibility</p:attrName>
                                        </p:attrNameLst>
                                      </p:cBhvr>
                                      <p:to>
                                        <p:strVal val="visible"/>
                                      </p:to>
                                    </p:set>
                                    <p:anim calcmode="lin" valueType="num">
                                      <p:cBhvr>
                                        <p:cTn id="22" dur="500" fill="hold"/>
                                        <p:tgtEl>
                                          <p:spTgt spid="146"/>
                                        </p:tgtEl>
                                        <p:attrNameLst>
                                          <p:attrName>ppt_w</p:attrName>
                                        </p:attrNameLst>
                                      </p:cBhvr>
                                      <p:tavLst>
                                        <p:tav tm="0">
                                          <p:val>
                                            <p:fltVal val="0"/>
                                          </p:val>
                                        </p:tav>
                                        <p:tav tm="100000">
                                          <p:val>
                                            <p:strVal val="#ppt_w"/>
                                          </p:val>
                                        </p:tav>
                                      </p:tavLst>
                                    </p:anim>
                                    <p:anim calcmode="lin" valueType="num">
                                      <p:cBhvr>
                                        <p:cTn id="23" dur="500" fill="hold"/>
                                        <p:tgtEl>
                                          <p:spTgt spid="146"/>
                                        </p:tgtEl>
                                        <p:attrNameLst>
                                          <p:attrName>ppt_h</p:attrName>
                                        </p:attrNameLst>
                                      </p:cBhvr>
                                      <p:tavLst>
                                        <p:tav tm="0">
                                          <p:val>
                                            <p:fltVal val="0"/>
                                          </p:val>
                                        </p:tav>
                                        <p:tav tm="100000">
                                          <p:val>
                                            <p:strVal val="#ppt_h"/>
                                          </p:val>
                                        </p:tav>
                                      </p:tavLst>
                                    </p:anim>
                                    <p:animEffect transition="in" filter="fade">
                                      <p:cBhvr>
                                        <p:cTn id="24" dur="500"/>
                                        <p:tgtEl>
                                          <p:spTgt spid="146"/>
                                        </p:tgtEl>
                                      </p:cBhvr>
                                    </p:animEffect>
                                  </p:childTnLst>
                                </p:cTn>
                              </p:par>
                            </p:childTnLst>
                          </p:cTn>
                        </p:par>
                        <p:par>
                          <p:cTn id="25" fill="hold">
                            <p:stCondLst>
                              <p:cond delay="2000"/>
                            </p:stCondLst>
                            <p:childTnLst>
                              <p:par>
                                <p:cTn id="26" presetID="16" presetClass="entr" presetSubtype="42" fill="hold" nodeType="afterEffect">
                                  <p:stCondLst>
                                    <p:cond delay="0"/>
                                  </p:stCondLst>
                                  <p:childTnLst>
                                    <p:set>
                                      <p:cBhvr>
                                        <p:cTn id="27" dur="1" fill="hold">
                                          <p:stCondLst>
                                            <p:cond delay="0"/>
                                          </p:stCondLst>
                                        </p:cTn>
                                        <p:tgtEl>
                                          <p:spTgt spid="147"/>
                                        </p:tgtEl>
                                        <p:attrNameLst>
                                          <p:attrName>style.visibility</p:attrName>
                                        </p:attrNameLst>
                                      </p:cBhvr>
                                      <p:to>
                                        <p:strVal val="visible"/>
                                      </p:to>
                                    </p:set>
                                    <p:animEffect transition="in" filter="barn(outHorizontal)">
                                      <p:cBhvr>
                                        <p:cTn id="28" dur="10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bldLvl="0" animBg="1"/>
      <p:bldP spid="146" grpId="0"/>
      <p:bldP spid="2" grpId="0" bldLvl="0" animBg="1"/>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矩形 140"/>
          <p:cNvSpPr/>
          <p:nvPr/>
        </p:nvSpPr>
        <p:spPr>
          <a:xfrm>
            <a:off x="0" y="-34925"/>
            <a:ext cx="3884613" cy="6892925"/>
          </a:xfrm>
          <a:prstGeom prst="rect">
            <a:avLst/>
          </a:prstGeom>
          <a:gradFill flip="none" rotWithShape="1">
            <a:gsLst>
              <a:gs pos="0">
                <a:srgbClr val="F79646"/>
              </a:gs>
              <a:gs pos="100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2" name="TextBox 59"/>
          <p:cNvSpPr>
            <a:spLocks noChangeArrowheads="1"/>
          </p:cNvSpPr>
          <p:nvPr/>
        </p:nvSpPr>
        <p:spPr bwMode="auto">
          <a:xfrm flipH="1">
            <a:off x="0" y="2441575"/>
            <a:ext cx="3884613" cy="1938338"/>
          </a:xfrm>
          <a:prstGeom prst="rect">
            <a:avLst/>
          </a:prstGeom>
          <a:noFill/>
          <a:ln w="9525">
            <a:noFill/>
            <a:miter lim="800000"/>
          </a:ln>
        </p:spPr>
        <p:txBody>
          <a:bodyPr>
            <a:spAutoFit/>
          </a:bodyPr>
          <a:lstStyle/>
          <a:p>
            <a:pPr algn="ctr" eaLnBrk="0" hangingPunct="0"/>
            <a:r>
              <a:rPr lang="zh-CN" altLang="en-US" sz="6000" b="1">
                <a:solidFill>
                  <a:schemeClr val="bg1"/>
                </a:solidFill>
                <a:latin typeface="微软雅黑" panose="020B0503020204020204" pitchFamily="34" charset="-122"/>
                <a:ea typeface="微软雅黑" panose="020B0503020204020204" pitchFamily="34" charset="-122"/>
                <a:cs typeface="Arial Unicode MS" panose="020B0604020202020204" charset="-122"/>
                <a:sym typeface="方正兰亭黑_GBK" panose="02000000000000000000" charset="-122"/>
              </a:rPr>
              <a:t>学习要点</a:t>
            </a:r>
            <a:endParaRPr lang="zh-CN" altLang="en-US" sz="6000" b="1">
              <a:solidFill>
                <a:schemeClr val="bg1"/>
              </a:solidFill>
              <a:latin typeface="微软雅黑" panose="020B0503020204020204" pitchFamily="34" charset="-122"/>
              <a:ea typeface="微软雅黑" panose="020B0503020204020204" pitchFamily="34" charset="-122"/>
              <a:cs typeface="Arial Unicode MS" panose="020B0604020202020204" charset="-122"/>
              <a:sym typeface="方正兰亭黑_GBK" panose="02000000000000000000" charset="-122"/>
            </a:endParaRPr>
          </a:p>
          <a:p>
            <a:pPr algn="ctr" eaLnBrk="0" hangingPunct="0"/>
            <a:r>
              <a:rPr lang="zh-CN" altLang="en-US" sz="6000" b="1">
                <a:solidFill>
                  <a:schemeClr val="bg1"/>
                </a:solidFill>
                <a:latin typeface="微软雅黑" panose="020B0503020204020204" pitchFamily="34" charset="-122"/>
                <a:ea typeface="微软雅黑" panose="020B0503020204020204" pitchFamily="34" charset="-122"/>
                <a:cs typeface="Arial Unicode MS" panose="020B0604020202020204" charset="-122"/>
                <a:sym typeface="方正兰亭黑_GBK" panose="02000000000000000000" charset="-122"/>
              </a:rPr>
              <a:t>及目标</a:t>
            </a:r>
            <a:endParaRPr lang="zh-CN" altLang="en-US" sz="6000" b="1">
              <a:solidFill>
                <a:schemeClr val="bg1"/>
              </a:solidFill>
              <a:latin typeface="微软雅黑" panose="020B0503020204020204" pitchFamily="34" charset="-122"/>
              <a:ea typeface="微软雅黑" panose="020B0503020204020204" pitchFamily="34" charset="-122"/>
              <a:cs typeface="Arial Unicode MS" panose="020B0604020202020204" charset="-122"/>
              <a:sym typeface="方正兰亭黑_GBK" panose="02000000000000000000" charset="-122"/>
            </a:endParaRPr>
          </a:p>
        </p:txBody>
      </p:sp>
      <p:grpSp>
        <p:nvGrpSpPr>
          <p:cNvPr id="50" name="组合 49"/>
          <p:cNvGrpSpPr/>
          <p:nvPr/>
        </p:nvGrpSpPr>
        <p:grpSpPr bwMode="auto">
          <a:xfrm>
            <a:off x="4889500" y="3267075"/>
            <a:ext cx="7300714" cy="555625"/>
            <a:chOff x="7701" y="3112"/>
            <a:chExt cx="11496" cy="874"/>
          </a:xfrm>
        </p:grpSpPr>
        <p:grpSp>
          <p:nvGrpSpPr>
            <p:cNvPr id="18446" name="组合 28"/>
            <p:cNvGrpSpPr/>
            <p:nvPr/>
          </p:nvGrpSpPr>
          <p:grpSpPr bwMode="auto">
            <a:xfrm>
              <a:off x="7701" y="3112"/>
              <a:ext cx="850" cy="874"/>
              <a:chOff x="7641" y="3141"/>
              <a:chExt cx="850" cy="874"/>
            </a:xfrm>
          </p:grpSpPr>
          <p:sp>
            <p:nvSpPr>
              <p:cNvPr id="18448" name="TextBox 59"/>
              <p:cNvSpPr>
                <a:spLocks noChangeArrowheads="1"/>
              </p:cNvSpPr>
              <p:nvPr/>
            </p:nvSpPr>
            <p:spPr bwMode="auto">
              <a:xfrm flipH="1">
                <a:off x="7701" y="3198"/>
                <a:ext cx="738" cy="817"/>
              </a:xfrm>
              <a:prstGeom prst="rect">
                <a:avLst/>
              </a:prstGeom>
              <a:noFill/>
              <a:ln w="9525">
                <a:noFill/>
                <a:miter lim="800000"/>
              </a:ln>
            </p:spPr>
            <p:txBody>
              <a:bodyPr>
                <a:spAutoFit/>
              </a:bodyPr>
              <a:lstStyle/>
              <a:p>
                <a:pPr algn="ctr" eaLnBrk="0" hangingPunct="0"/>
                <a:r>
                  <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rPr>
                  <a:t>2</a:t>
                </a:r>
                <a:endPar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endParaRPr>
              </a:p>
            </p:txBody>
          </p:sp>
          <p:sp>
            <p:nvSpPr>
              <p:cNvPr id="189" name="矩形 188"/>
              <p:cNvSpPr/>
              <p:nvPr/>
            </p:nvSpPr>
            <p:spPr>
              <a:xfrm>
                <a:off x="7641" y="3141"/>
                <a:ext cx="850" cy="849"/>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79646"/>
                  </a:solidFill>
                  <a:latin typeface="Arial Unicode MS" panose="020B0604020202020204" charset="-122"/>
                  <a:ea typeface="Arial Unicode MS" panose="020B0604020202020204" charset="-122"/>
                  <a:cs typeface="Arial Unicode MS" panose="020B0604020202020204" charset="-122"/>
                </a:endParaRPr>
              </a:p>
            </p:txBody>
          </p:sp>
        </p:grpSp>
        <p:sp>
          <p:nvSpPr>
            <p:cNvPr id="18447" name="TextBox 64"/>
            <p:cNvSpPr>
              <a:spLocks noChangeArrowheads="1"/>
            </p:cNvSpPr>
            <p:nvPr/>
          </p:nvSpPr>
          <p:spPr bwMode="auto">
            <a:xfrm>
              <a:off x="8806" y="3222"/>
              <a:ext cx="10391" cy="629"/>
            </a:xfrm>
            <a:prstGeom prst="rect">
              <a:avLst/>
            </a:prstGeom>
            <a:noFill/>
            <a:ln w="9525">
              <a:noFill/>
              <a:miter lim="800000"/>
            </a:ln>
          </p:spPr>
          <p:txBody>
            <a:bodyPr wrap="square" anchor="ctr">
              <a:spAutoFit/>
            </a:bodyPr>
            <a:lstStyle/>
            <a:p>
              <a:pPr eaLnBrk="0" hangingPunct="0"/>
              <a:r>
                <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rPr>
                <a:t>了解管理层认定的内容，明确管理层责任认定的重要性；</a:t>
              </a:r>
              <a:endPar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51" name="组合 50"/>
          <p:cNvGrpSpPr/>
          <p:nvPr/>
        </p:nvGrpSpPr>
        <p:grpSpPr bwMode="auto">
          <a:xfrm>
            <a:off x="4889500" y="2356072"/>
            <a:ext cx="6750175" cy="708199"/>
            <a:chOff x="7701" y="1663"/>
            <a:chExt cx="10629" cy="1114"/>
          </a:xfrm>
        </p:grpSpPr>
        <p:sp>
          <p:nvSpPr>
            <p:cNvPr id="18442" name="TextBox 64"/>
            <p:cNvSpPr>
              <a:spLocks noChangeArrowheads="1"/>
            </p:cNvSpPr>
            <p:nvPr/>
          </p:nvSpPr>
          <p:spPr bwMode="auto">
            <a:xfrm>
              <a:off x="8919" y="1663"/>
              <a:ext cx="9411" cy="1114"/>
            </a:xfrm>
            <a:prstGeom prst="rect">
              <a:avLst/>
            </a:prstGeom>
            <a:noFill/>
            <a:ln w="9525">
              <a:noFill/>
              <a:miter lim="800000"/>
            </a:ln>
          </p:spPr>
          <p:txBody>
            <a:bodyPr wrap="square" anchor="ctr">
              <a:spAutoFit/>
            </a:bodyPr>
            <a:lstStyle/>
            <a:p>
              <a:pPr eaLnBrk="0" hangingPunct="0"/>
              <a:r>
                <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rPr>
                <a:t>了解审计责任和会计责任的内容，充分认识审计责任和会计责任的区别和联系；</a:t>
              </a:r>
              <a:endPar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18443" name="组合 30"/>
            <p:cNvGrpSpPr/>
            <p:nvPr/>
          </p:nvGrpSpPr>
          <p:grpSpPr bwMode="auto">
            <a:xfrm>
              <a:off x="7701" y="1795"/>
              <a:ext cx="850" cy="874"/>
              <a:chOff x="7641" y="3141"/>
              <a:chExt cx="850" cy="874"/>
            </a:xfrm>
          </p:grpSpPr>
          <p:sp>
            <p:nvSpPr>
              <p:cNvPr id="18444" name="TextBox 59"/>
              <p:cNvSpPr>
                <a:spLocks noChangeArrowheads="1"/>
              </p:cNvSpPr>
              <p:nvPr/>
            </p:nvSpPr>
            <p:spPr bwMode="auto">
              <a:xfrm flipH="1">
                <a:off x="7701" y="3198"/>
                <a:ext cx="738" cy="817"/>
              </a:xfrm>
              <a:prstGeom prst="rect">
                <a:avLst/>
              </a:prstGeom>
              <a:noFill/>
              <a:ln w="9525">
                <a:noFill/>
                <a:miter lim="800000"/>
              </a:ln>
            </p:spPr>
            <p:txBody>
              <a:bodyPr>
                <a:spAutoFit/>
              </a:bodyPr>
              <a:lstStyle/>
              <a:p>
                <a:pPr algn="ctr" eaLnBrk="0" hangingPunct="0"/>
                <a:r>
                  <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rPr>
                  <a:t>1</a:t>
                </a:r>
                <a:endPar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endParaRPr>
              </a:p>
            </p:txBody>
          </p:sp>
          <p:sp>
            <p:nvSpPr>
              <p:cNvPr id="33" name="矩形 32"/>
              <p:cNvSpPr/>
              <p:nvPr/>
            </p:nvSpPr>
            <p:spPr>
              <a:xfrm>
                <a:off x="7641" y="3141"/>
                <a:ext cx="850" cy="849"/>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79646"/>
                  </a:solidFill>
                  <a:latin typeface="Arial Unicode MS" panose="020B0604020202020204" charset="-122"/>
                  <a:ea typeface="Arial Unicode MS" panose="020B0604020202020204" charset="-122"/>
                  <a:cs typeface="Arial Unicode MS" panose="020B0604020202020204" charset="-122"/>
                </a:endParaRPr>
              </a:p>
            </p:txBody>
          </p:sp>
        </p:grpSp>
      </p:grpSp>
      <p:grpSp>
        <p:nvGrpSpPr>
          <p:cNvPr id="49" name="组合 48"/>
          <p:cNvGrpSpPr/>
          <p:nvPr/>
        </p:nvGrpSpPr>
        <p:grpSpPr bwMode="auto">
          <a:xfrm>
            <a:off x="4889500" y="4095750"/>
            <a:ext cx="5170843" cy="557213"/>
            <a:chOff x="7701" y="4401"/>
            <a:chExt cx="8142" cy="879"/>
          </a:xfrm>
        </p:grpSpPr>
        <p:sp>
          <p:nvSpPr>
            <p:cNvPr id="18438" name="TextBox 64"/>
            <p:cNvSpPr>
              <a:spLocks noChangeArrowheads="1"/>
            </p:cNvSpPr>
            <p:nvPr/>
          </p:nvSpPr>
          <p:spPr bwMode="auto">
            <a:xfrm>
              <a:off x="8919" y="4508"/>
              <a:ext cx="6924" cy="631"/>
            </a:xfrm>
            <a:prstGeom prst="rect">
              <a:avLst/>
            </a:prstGeom>
            <a:noFill/>
            <a:ln w="9525">
              <a:noFill/>
              <a:miter lim="800000"/>
            </a:ln>
          </p:spPr>
          <p:txBody>
            <a:bodyPr wrap="square" anchor="ctr">
              <a:spAutoFit/>
            </a:bodyPr>
            <a:lstStyle/>
            <a:p>
              <a:pPr eaLnBrk="0" hangingPunct="0"/>
              <a:r>
                <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rPr>
                <a:t>了解总体审计目标和具体审计目标。</a:t>
              </a:r>
              <a:endPar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18439" name="组合 33"/>
            <p:cNvGrpSpPr/>
            <p:nvPr/>
          </p:nvGrpSpPr>
          <p:grpSpPr bwMode="auto">
            <a:xfrm>
              <a:off x="7701" y="4401"/>
              <a:ext cx="850" cy="879"/>
              <a:chOff x="7641" y="3141"/>
              <a:chExt cx="850" cy="879"/>
            </a:xfrm>
          </p:grpSpPr>
          <p:sp>
            <p:nvSpPr>
              <p:cNvPr id="18440" name="TextBox 59"/>
              <p:cNvSpPr>
                <a:spLocks noChangeArrowheads="1"/>
              </p:cNvSpPr>
              <p:nvPr/>
            </p:nvSpPr>
            <p:spPr bwMode="auto">
              <a:xfrm flipH="1">
                <a:off x="7698" y="3198"/>
                <a:ext cx="737" cy="822"/>
              </a:xfrm>
              <a:prstGeom prst="rect">
                <a:avLst/>
              </a:prstGeom>
              <a:noFill/>
              <a:ln w="9525">
                <a:noFill/>
                <a:miter lim="800000"/>
              </a:ln>
            </p:spPr>
            <p:txBody>
              <a:bodyPr>
                <a:spAutoFit/>
              </a:bodyPr>
              <a:lstStyle/>
              <a:p>
                <a:pPr algn="ctr" eaLnBrk="0" hangingPunct="0"/>
                <a:r>
                  <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rPr>
                  <a:t>3</a:t>
                </a:r>
                <a:endPar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endParaRPr>
              </a:p>
            </p:txBody>
          </p:sp>
          <p:sp>
            <p:nvSpPr>
              <p:cNvPr id="36" name="矩形 35"/>
              <p:cNvSpPr/>
              <p:nvPr/>
            </p:nvSpPr>
            <p:spPr>
              <a:xfrm>
                <a:off x="7641" y="3141"/>
                <a:ext cx="850" cy="849"/>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79646"/>
                  </a:solidFill>
                  <a:latin typeface="Arial Unicode MS" panose="020B0604020202020204" charset="-122"/>
                  <a:ea typeface="Arial Unicode MS" panose="020B0604020202020204" charset="-122"/>
                  <a:cs typeface="Arial Unicode MS" panose="020B0604020202020204" charset="-122"/>
                </a:endParaRPr>
              </a:p>
            </p:txBody>
          </p:sp>
        </p:grpSp>
      </p:gr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250"/>
                                  </p:stCondLst>
                                  <p:childTnLst>
                                    <p:set>
                                      <p:cBhvr>
                                        <p:cTn id="6" dur="1" fill="hold">
                                          <p:stCondLst>
                                            <p:cond delay="0"/>
                                          </p:stCondLst>
                                        </p:cTn>
                                        <p:tgtEl>
                                          <p:spTgt spid="141"/>
                                        </p:tgtEl>
                                        <p:attrNameLst>
                                          <p:attrName>style.visibility</p:attrName>
                                        </p:attrNameLst>
                                      </p:cBhvr>
                                      <p:to>
                                        <p:strVal val="visible"/>
                                      </p:to>
                                    </p:set>
                                    <p:anim calcmode="lin" valueType="num">
                                      <p:cBhvr additive="base">
                                        <p:cTn id="7" dur="500" fill="hold"/>
                                        <p:tgtEl>
                                          <p:spTgt spid="141"/>
                                        </p:tgtEl>
                                        <p:attrNameLst>
                                          <p:attrName>ppt_x</p:attrName>
                                        </p:attrNameLst>
                                      </p:cBhvr>
                                      <p:tavLst>
                                        <p:tav tm="0">
                                          <p:val>
                                            <p:strVal val="#ppt_x"/>
                                          </p:val>
                                        </p:tav>
                                        <p:tav tm="100000">
                                          <p:val>
                                            <p:strVal val="#ppt_x"/>
                                          </p:val>
                                        </p:tav>
                                      </p:tavLst>
                                    </p:anim>
                                    <p:anim calcmode="lin" valueType="num">
                                      <p:cBhvr additive="base">
                                        <p:cTn id="8" dur="500" fill="hold"/>
                                        <p:tgtEl>
                                          <p:spTgt spid="141"/>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42" presetClass="entr" presetSubtype="0" fill="hold" grpId="0" nodeType="afterEffect">
                                  <p:stCondLst>
                                    <p:cond delay="0"/>
                                  </p:stCondLst>
                                  <p:childTnLst>
                                    <p:set>
                                      <p:cBhvr>
                                        <p:cTn id="11" dur="1" fill="hold">
                                          <p:stCondLst>
                                            <p:cond delay="0"/>
                                          </p:stCondLst>
                                        </p:cTn>
                                        <p:tgtEl>
                                          <p:spTgt spid="142"/>
                                        </p:tgtEl>
                                        <p:attrNameLst>
                                          <p:attrName>style.visibility</p:attrName>
                                        </p:attrNameLst>
                                      </p:cBhvr>
                                      <p:to>
                                        <p:strVal val="visible"/>
                                      </p:to>
                                    </p:set>
                                    <p:animEffect transition="in" filter="fade">
                                      <p:cBhvr>
                                        <p:cTn id="12" dur="1000"/>
                                        <p:tgtEl>
                                          <p:spTgt spid="142"/>
                                        </p:tgtEl>
                                      </p:cBhvr>
                                    </p:animEffect>
                                    <p:anim calcmode="lin" valueType="num">
                                      <p:cBhvr>
                                        <p:cTn id="13" dur="1000" fill="hold"/>
                                        <p:tgtEl>
                                          <p:spTgt spid="142"/>
                                        </p:tgtEl>
                                        <p:attrNameLst>
                                          <p:attrName>ppt_x</p:attrName>
                                        </p:attrNameLst>
                                      </p:cBhvr>
                                      <p:tavLst>
                                        <p:tav tm="0">
                                          <p:val>
                                            <p:strVal val="#ppt_x"/>
                                          </p:val>
                                        </p:tav>
                                        <p:tav tm="100000">
                                          <p:val>
                                            <p:strVal val="#ppt_x"/>
                                          </p:val>
                                        </p:tav>
                                      </p:tavLst>
                                    </p:anim>
                                    <p:anim calcmode="lin" valueType="num">
                                      <p:cBhvr>
                                        <p:cTn id="14" dur="1000" fill="hold"/>
                                        <p:tgtEl>
                                          <p:spTgt spid="142"/>
                                        </p:tgtEl>
                                        <p:attrNameLst>
                                          <p:attrName>ppt_y</p:attrName>
                                        </p:attrNameLst>
                                      </p:cBhvr>
                                      <p:tavLst>
                                        <p:tav tm="0">
                                          <p:val>
                                            <p:strVal val="#ppt_y+.1"/>
                                          </p:val>
                                        </p:tav>
                                        <p:tav tm="100000">
                                          <p:val>
                                            <p:strVal val="#ppt_y"/>
                                          </p:val>
                                        </p:tav>
                                      </p:tavLst>
                                    </p:anim>
                                  </p:childTnLst>
                                </p:cTn>
                              </p:par>
                            </p:childTnLst>
                          </p:cTn>
                        </p:par>
                        <p:par>
                          <p:cTn id="15" fill="hold">
                            <p:stCondLst>
                              <p:cond delay="1750"/>
                            </p:stCondLst>
                            <p:childTnLst>
                              <p:par>
                                <p:cTn id="16" presetID="53" presetClass="entr" presetSubtype="16" fill="hold" nodeType="afterEffect">
                                  <p:stCondLst>
                                    <p:cond delay="0"/>
                                  </p:stCondLst>
                                  <p:childTnLst>
                                    <p:set>
                                      <p:cBhvr>
                                        <p:cTn id="17" dur="1000" fill="hold">
                                          <p:stCondLst>
                                            <p:cond delay="0"/>
                                          </p:stCondLst>
                                        </p:cTn>
                                        <p:tgtEl>
                                          <p:spTgt spid="51"/>
                                        </p:tgtEl>
                                        <p:attrNameLst>
                                          <p:attrName>style.visibility</p:attrName>
                                        </p:attrNameLst>
                                      </p:cBhvr>
                                      <p:to>
                                        <p:strVal val="visible"/>
                                      </p:to>
                                    </p:set>
                                    <p:anim calcmode="lin" valueType="num">
                                      <p:cBhvr>
                                        <p:cTn id="18" dur="1000" fill="hold"/>
                                        <p:tgtEl>
                                          <p:spTgt spid="51"/>
                                        </p:tgtEl>
                                        <p:attrNameLst>
                                          <p:attrName>ppt_w</p:attrName>
                                        </p:attrNameLst>
                                      </p:cBhvr>
                                      <p:tavLst>
                                        <p:tav tm="0">
                                          <p:val>
                                            <p:fltVal val="0"/>
                                          </p:val>
                                        </p:tav>
                                        <p:tav tm="100000">
                                          <p:val>
                                            <p:strVal val="#ppt_w"/>
                                          </p:val>
                                        </p:tav>
                                      </p:tavLst>
                                    </p:anim>
                                    <p:anim calcmode="lin" valueType="num">
                                      <p:cBhvr>
                                        <p:cTn id="19" dur="1000" fill="hold"/>
                                        <p:tgtEl>
                                          <p:spTgt spid="51"/>
                                        </p:tgtEl>
                                        <p:attrNameLst>
                                          <p:attrName>ppt_h</p:attrName>
                                        </p:attrNameLst>
                                      </p:cBhvr>
                                      <p:tavLst>
                                        <p:tav tm="0">
                                          <p:val>
                                            <p:fltVal val="0"/>
                                          </p:val>
                                        </p:tav>
                                        <p:tav tm="100000">
                                          <p:val>
                                            <p:strVal val="#ppt_h"/>
                                          </p:val>
                                        </p:tav>
                                      </p:tavLst>
                                    </p:anim>
                                    <p:animEffect transition="in" filter="fade">
                                      <p:cBhvr>
                                        <p:cTn id="20" dur="1000"/>
                                        <p:tgtEl>
                                          <p:spTgt spid="51"/>
                                        </p:tgtEl>
                                      </p:cBhvr>
                                    </p:animEffect>
                                  </p:childTnLst>
                                </p:cTn>
                              </p:par>
                            </p:childTnLst>
                          </p:cTn>
                        </p:par>
                        <p:par>
                          <p:cTn id="21" fill="hold">
                            <p:stCondLst>
                              <p:cond delay="2750"/>
                            </p:stCondLst>
                            <p:childTnLst>
                              <p:par>
                                <p:cTn id="22" presetID="53" presetClass="entr" presetSubtype="16" fill="hold" nodeType="afterEffect">
                                  <p:stCondLst>
                                    <p:cond delay="0"/>
                                  </p:stCondLst>
                                  <p:childTnLst>
                                    <p:set>
                                      <p:cBhvr>
                                        <p:cTn id="23" dur="1000" fill="hold">
                                          <p:stCondLst>
                                            <p:cond delay="0"/>
                                          </p:stCondLst>
                                        </p:cTn>
                                        <p:tgtEl>
                                          <p:spTgt spid="50"/>
                                        </p:tgtEl>
                                        <p:attrNameLst>
                                          <p:attrName>style.visibility</p:attrName>
                                        </p:attrNameLst>
                                      </p:cBhvr>
                                      <p:to>
                                        <p:strVal val="visible"/>
                                      </p:to>
                                    </p:set>
                                    <p:anim calcmode="lin" valueType="num">
                                      <p:cBhvr>
                                        <p:cTn id="24" dur="1000" fill="hold"/>
                                        <p:tgtEl>
                                          <p:spTgt spid="50"/>
                                        </p:tgtEl>
                                        <p:attrNameLst>
                                          <p:attrName>ppt_w</p:attrName>
                                        </p:attrNameLst>
                                      </p:cBhvr>
                                      <p:tavLst>
                                        <p:tav tm="0">
                                          <p:val>
                                            <p:fltVal val="0"/>
                                          </p:val>
                                        </p:tav>
                                        <p:tav tm="100000">
                                          <p:val>
                                            <p:strVal val="#ppt_w"/>
                                          </p:val>
                                        </p:tav>
                                      </p:tavLst>
                                    </p:anim>
                                    <p:anim calcmode="lin" valueType="num">
                                      <p:cBhvr>
                                        <p:cTn id="25" dur="1000" fill="hold"/>
                                        <p:tgtEl>
                                          <p:spTgt spid="50"/>
                                        </p:tgtEl>
                                        <p:attrNameLst>
                                          <p:attrName>ppt_h</p:attrName>
                                        </p:attrNameLst>
                                      </p:cBhvr>
                                      <p:tavLst>
                                        <p:tav tm="0">
                                          <p:val>
                                            <p:fltVal val="0"/>
                                          </p:val>
                                        </p:tav>
                                        <p:tav tm="100000">
                                          <p:val>
                                            <p:strVal val="#ppt_h"/>
                                          </p:val>
                                        </p:tav>
                                      </p:tavLst>
                                    </p:anim>
                                    <p:animEffect transition="in" filter="fade">
                                      <p:cBhvr>
                                        <p:cTn id="26" dur="1000"/>
                                        <p:tgtEl>
                                          <p:spTgt spid="50"/>
                                        </p:tgtEl>
                                      </p:cBhvr>
                                    </p:animEffect>
                                  </p:childTnLst>
                                </p:cTn>
                              </p:par>
                            </p:childTnLst>
                          </p:cTn>
                        </p:par>
                        <p:par>
                          <p:cTn id="27" fill="hold">
                            <p:stCondLst>
                              <p:cond delay="3750"/>
                            </p:stCondLst>
                            <p:childTnLst>
                              <p:par>
                                <p:cTn id="28" presetID="53" presetClass="entr" presetSubtype="16" fill="hold" nodeType="afterEffect">
                                  <p:stCondLst>
                                    <p:cond delay="0"/>
                                  </p:stCondLst>
                                  <p:childTnLst>
                                    <p:set>
                                      <p:cBhvr>
                                        <p:cTn id="29" dur="1000" fill="hold">
                                          <p:stCondLst>
                                            <p:cond delay="0"/>
                                          </p:stCondLst>
                                        </p:cTn>
                                        <p:tgtEl>
                                          <p:spTgt spid="49"/>
                                        </p:tgtEl>
                                        <p:attrNameLst>
                                          <p:attrName>style.visibility</p:attrName>
                                        </p:attrNameLst>
                                      </p:cBhvr>
                                      <p:to>
                                        <p:strVal val="visible"/>
                                      </p:to>
                                    </p:set>
                                    <p:anim calcmode="lin" valueType="num">
                                      <p:cBhvr>
                                        <p:cTn id="30" dur="1000" fill="hold"/>
                                        <p:tgtEl>
                                          <p:spTgt spid="49"/>
                                        </p:tgtEl>
                                        <p:attrNameLst>
                                          <p:attrName>ppt_w</p:attrName>
                                        </p:attrNameLst>
                                      </p:cBhvr>
                                      <p:tavLst>
                                        <p:tav tm="0">
                                          <p:val>
                                            <p:fltVal val="0"/>
                                          </p:val>
                                        </p:tav>
                                        <p:tav tm="100000">
                                          <p:val>
                                            <p:strVal val="#ppt_w"/>
                                          </p:val>
                                        </p:tav>
                                      </p:tavLst>
                                    </p:anim>
                                    <p:anim calcmode="lin" valueType="num">
                                      <p:cBhvr>
                                        <p:cTn id="31" dur="1000" fill="hold"/>
                                        <p:tgtEl>
                                          <p:spTgt spid="49"/>
                                        </p:tgtEl>
                                        <p:attrNameLst>
                                          <p:attrName>ppt_h</p:attrName>
                                        </p:attrNameLst>
                                      </p:cBhvr>
                                      <p:tavLst>
                                        <p:tav tm="0">
                                          <p:val>
                                            <p:fltVal val="0"/>
                                          </p:val>
                                        </p:tav>
                                        <p:tav tm="100000">
                                          <p:val>
                                            <p:strVal val="#ppt_h"/>
                                          </p:val>
                                        </p:tav>
                                      </p:tavLst>
                                    </p:anim>
                                    <p:animEffect transition="in" filter="fade">
                                      <p:cBhvr>
                                        <p:cTn id="32"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animBg="1"/>
      <p:bldP spid="14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22300" y="692150"/>
            <a:ext cx="10153650" cy="4637465"/>
            <a:chOff x="946620" y="1670343"/>
            <a:chExt cx="10153650" cy="4637465"/>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一、审计责任</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0489" name="TextBox 89"/>
            <p:cNvSpPr txBox="1">
              <a:spLocks noChangeArrowheads="1"/>
            </p:cNvSpPr>
            <p:nvPr/>
          </p:nvSpPr>
          <p:spPr bwMode="auto">
            <a:xfrm>
              <a:off x="1581620" y="2953043"/>
              <a:ext cx="9518650" cy="3354765"/>
            </a:xfrm>
            <a:prstGeom prst="rect">
              <a:avLst/>
            </a:prstGeom>
            <a:noFill/>
            <a:ln w="9525">
              <a:noFill/>
              <a:miter lim="800000"/>
            </a:ln>
          </p:spPr>
          <p:txBody>
            <a:bodyPr>
              <a:spAutoFit/>
            </a:bodyPr>
            <a:lstStyle/>
            <a:p>
              <a:pPr indent="457200"/>
              <a:r>
                <a:rPr lang="zh-CN" altLang="en-US" sz="2400" b="1" dirty="0">
                  <a:latin typeface="楷体" panose="02010609060101010101" pitchFamily="49" charset="-122"/>
                  <a:ea typeface="楷体" panose="02010609060101010101" pitchFamily="49" charset="-122"/>
                </a:rPr>
                <a:t>注册会计师通过收集充分、适当的证据来评价财务报表是否在所有重大方面符合会计准则，并出具审计报告，从而提高报表的可行性。</a:t>
              </a:r>
              <a:endParaRPr lang="en-US" altLang="zh-CN" sz="2400" b="1" dirty="0">
                <a:latin typeface="楷体" panose="02010609060101010101" pitchFamily="49" charset="-122"/>
                <a:ea typeface="楷体" panose="02010609060101010101" pitchFamily="49" charset="-122"/>
              </a:endParaRPr>
            </a:p>
            <a:p>
              <a:pPr indent="457200"/>
              <a:r>
                <a:rPr lang="zh-CN" altLang="en-US" sz="2000" b="1" dirty="0">
                  <a:solidFill>
                    <a:srgbClr val="F79646"/>
                  </a:solidFill>
                  <a:latin typeface="微软雅黑" panose="020B0503020204020204" pitchFamily="34" charset="-122"/>
                  <a:ea typeface="微软雅黑" panose="020B0503020204020204" pitchFamily="34" charset="-122"/>
                  <a:sym typeface="微软雅黑" panose="020B0503020204020204" pitchFamily="34" charset="-122"/>
                </a:rPr>
                <a:t>（一）审计业务的三方关系</a:t>
              </a:r>
              <a:endParaRPr lang="zh-CN" altLang="en-US" sz="2000" b="1" dirty="0">
                <a:solidFill>
                  <a:srgbClr val="F79646"/>
                </a:solidFill>
                <a:latin typeface="微软雅黑" panose="020B0503020204020204" pitchFamily="34" charset="-122"/>
                <a:ea typeface="微软雅黑" panose="020B0503020204020204" pitchFamily="34" charset="-122"/>
                <a:sym typeface="微软雅黑" panose="020B0503020204020204" pitchFamily="34" charset="-122"/>
              </a:endParaRPr>
            </a:p>
            <a:p>
              <a:pPr indent="457200"/>
              <a:r>
                <a:rPr lang="zh-CN" altLang="en-US" sz="2400" b="1" dirty="0">
                  <a:latin typeface="楷体" panose="02010609060101010101" pitchFamily="49" charset="-122"/>
                  <a:ea typeface="楷体" panose="02010609060101010101" pitchFamily="49" charset="-122"/>
                  <a:sym typeface="微软雅黑" panose="020B0503020204020204" pitchFamily="34" charset="-122"/>
                </a:rPr>
                <a:t>审计业务的三方关系人包括：被审计单位、注册会计师、财务报表预期使用者。</a:t>
              </a:r>
              <a:endParaRPr lang="en-US" altLang="zh-CN" sz="2400" b="1" dirty="0">
                <a:latin typeface="楷体" panose="02010609060101010101" pitchFamily="49" charset="-122"/>
                <a:ea typeface="楷体" panose="02010609060101010101" pitchFamily="49" charset="-122"/>
                <a:sym typeface="微软雅黑" panose="020B0503020204020204" pitchFamily="34" charset="-122"/>
              </a:endParaRPr>
            </a:p>
            <a:p>
              <a:pPr indent="457200"/>
              <a:r>
                <a:rPr lang="zh-CN" altLang="en-US" sz="2400" b="1" dirty="0">
                  <a:latin typeface="楷体" panose="02010609060101010101" pitchFamily="49" charset="-122"/>
                  <a:ea typeface="楷体" panose="02010609060101010101" pitchFamily="49" charset="-122"/>
                  <a:sym typeface="微软雅黑" panose="020B0503020204020204" pitchFamily="34" charset="-122"/>
                </a:rPr>
                <a:t>被审计单位出具相关财务报表及附注；财务报表预期使用者需要通过报表及附注，来做出相关的决策；独立而专业的第三方注册会计师对被审计单位负责的财务报表发表审计意见，以增强除管理层之外的预期使用者对财务报表的依赖程度</a:t>
              </a:r>
              <a:r>
                <a:rPr lang="zh-CN" altLang="en-US" sz="2400" dirty="0">
                  <a:solidFill>
                    <a:srgbClr val="7F7F7F"/>
                  </a:solidFill>
                  <a:latin typeface="楷体" panose="02010609060101010101" pitchFamily="49" charset="-122"/>
                  <a:ea typeface="楷体" panose="02010609060101010101" pitchFamily="49" charset="-122"/>
                  <a:sym typeface="微软雅黑" panose="020B0503020204020204" pitchFamily="34" charset="-122"/>
                </a:rPr>
                <a:t>。</a:t>
              </a:r>
              <a:endParaRPr lang="zh-CN" altLang="en-US" sz="2400" dirty="0">
                <a:solidFill>
                  <a:srgbClr val="7F7F7F"/>
                </a:solidFill>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227012"/>
            <a:ext cx="3786188" cy="338138"/>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认识审计责任与会计责任</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5020" y="227012"/>
            <a:ext cx="7534893" cy="310626"/>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22300" y="692150"/>
            <a:ext cx="10153650" cy="5068352"/>
            <a:chOff x="946620" y="1670343"/>
            <a:chExt cx="10153650" cy="5068352"/>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一、审计责任</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0489" name="TextBox 89"/>
            <p:cNvSpPr txBox="1">
              <a:spLocks noChangeArrowheads="1"/>
            </p:cNvSpPr>
            <p:nvPr/>
          </p:nvSpPr>
          <p:spPr bwMode="auto">
            <a:xfrm>
              <a:off x="1581620" y="2953043"/>
              <a:ext cx="9518650" cy="3785652"/>
            </a:xfrm>
            <a:prstGeom prst="rect">
              <a:avLst/>
            </a:prstGeom>
            <a:noFill/>
            <a:ln w="9525">
              <a:noFill/>
              <a:miter lim="800000"/>
            </a:ln>
          </p:spPr>
          <p:txBody>
            <a:bodyPr>
              <a:spAutoFit/>
            </a:bodyPr>
            <a:lstStyle/>
            <a:p>
              <a:pPr indent="457200"/>
              <a:r>
                <a:rPr lang="zh-CN" altLang="en-US" sz="2000" b="1" dirty="0">
                  <a:solidFill>
                    <a:srgbClr val="F79646"/>
                  </a:solidFill>
                  <a:latin typeface="微软雅黑" panose="020B0503020204020204" pitchFamily="34" charset="-122"/>
                  <a:ea typeface="微软雅黑" panose="020B0503020204020204" pitchFamily="34" charset="-122"/>
                </a:rPr>
                <a:t>（二）审计失败</a:t>
              </a:r>
              <a:endParaRPr lang="zh-CN" altLang="en-US" sz="2000" b="1" dirty="0">
                <a:solidFill>
                  <a:srgbClr val="F79646"/>
                </a:solidFill>
                <a:latin typeface="微软雅黑" panose="020B0503020204020204" pitchFamily="34" charset="-122"/>
                <a:ea typeface="微软雅黑" panose="020B0503020204020204" pitchFamily="34" charset="-122"/>
              </a:endParaRPr>
            </a:p>
            <a:p>
              <a:pPr indent="457200"/>
              <a:r>
                <a:rPr lang="zh-CN" altLang="en-US" sz="2400" b="1" dirty="0">
                  <a:latin typeface="楷体" panose="02010609060101010101" pitchFamily="49" charset="-122"/>
                  <a:ea typeface="楷体" panose="02010609060101010101" pitchFamily="49" charset="-122"/>
                </a:rPr>
                <a:t>审计失败是指审计人员未能遵守审计准则，未能在审计过程中系统、规范地运用审计方法评价企业的财务信息，进而出具或者披露不符合实际情况的审计意见。</a:t>
              </a:r>
              <a:endParaRPr lang="zh-CN" altLang="en-US" sz="2400" b="1" dirty="0">
                <a:latin typeface="楷体" panose="02010609060101010101" pitchFamily="49" charset="-122"/>
                <a:ea typeface="楷体" panose="02010609060101010101" pitchFamily="49" charset="-122"/>
              </a:endParaRPr>
            </a:p>
            <a:p>
              <a:pPr indent="457200"/>
              <a:r>
                <a:rPr lang="zh-CN" altLang="en-US" sz="2400" b="1" dirty="0">
                  <a:latin typeface="楷体" panose="02010609060101010101" pitchFamily="49" charset="-122"/>
                  <a:ea typeface="楷体" panose="02010609060101010101" pitchFamily="49" charset="-122"/>
                </a:rPr>
                <a:t>审计失败的结果是出具了错误的审计报告，误导了财务报表的预期使用者。审计失败强调的是因审计人员未能正确遵循审计准则的具体要求而造成审计结果出现了错误，不同于审计风险，审计风险是指正确地遵循了审计准则，仍然提出了错误的审计意见。可见，审计失败与审计风险的重要区别在于审计人员是否在审计过程中正确地遵守了审计准则。</a:t>
              </a:r>
              <a:endParaRPr lang="zh-CN" altLang="en-US" sz="2400" dirty="0">
                <a:solidFill>
                  <a:srgbClr val="7F7F7F"/>
                </a:solidFill>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227012"/>
            <a:ext cx="3786188" cy="338138"/>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认识审计责任与会计责任</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5020" y="227012"/>
            <a:ext cx="7534893" cy="310626"/>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22300" y="692150"/>
            <a:ext cx="10153650" cy="4329688"/>
            <a:chOff x="946620" y="1670343"/>
            <a:chExt cx="10153650" cy="4329688"/>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一、审计责任</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0489" name="TextBox 89"/>
            <p:cNvSpPr txBox="1">
              <a:spLocks noChangeArrowheads="1"/>
            </p:cNvSpPr>
            <p:nvPr/>
          </p:nvSpPr>
          <p:spPr bwMode="auto">
            <a:xfrm rot="21381441">
              <a:off x="1581620" y="2953043"/>
              <a:ext cx="9518650" cy="3046988"/>
            </a:xfrm>
            <a:prstGeom prst="rect">
              <a:avLst/>
            </a:prstGeom>
            <a:noFill/>
            <a:ln w="9525">
              <a:noFill/>
              <a:miter lim="800000"/>
            </a:ln>
          </p:spPr>
          <p:txBody>
            <a:bodyPr>
              <a:spAutoFit/>
            </a:bodyPr>
            <a:lstStyle/>
            <a:p>
              <a:pPr indent="457200"/>
              <a:r>
                <a:rPr lang="zh-CN" altLang="en-US" sz="2400" b="1" dirty="0">
                  <a:solidFill>
                    <a:srgbClr val="00B0F0"/>
                  </a:solidFill>
                  <a:latin typeface="楷体" panose="02010609060101010101" pitchFamily="49" charset="-122"/>
                  <a:ea typeface="楷体" panose="02010609060101010101" pitchFamily="49" charset="-122"/>
                </a:rPr>
                <a:t>小思考 </a:t>
              </a:r>
              <a:r>
                <a:rPr lang="en-US" altLang="zh-CN" sz="2400" b="1" dirty="0">
                  <a:solidFill>
                    <a:srgbClr val="00B0F0"/>
                  </a:solidFill>
                  <a:latin typeface="楷体" panose="02010609060101010101" pitchFamily="49" charset="-122"/>
                  <a:ea typeface="楷体" panose="02010609060101010101" pitchFamily="49" charset="-122"/>
                </a:rPr>
                <a:t>2-1</a:t>
              </a:r>
              <a:br>
                <a:rPr lang="en-US" altLang="zh-CN" sz="2400" b="1" dirty="0">
                  <a:latin typeface="楷体" panose="02010609060101010101" pitchFamily="49" charset="-122"/>
                  <a:ea typeface="楷体" panose="02010609060101010101" pitchFamily="49" charset="-122"/>
                </a:rPr>
              </a:br>
              <a:r>
                <a:rPr lang="en-US" altLang="zh-CN" sz="2400" b="1" dirty="0">
                  <a:latin typeface="楷体" panose="02010609060101010101" pitchFamily="49" charset="-122"/>
                  <a:ea typeface="楷体" panose="02010609060101010101" pitchFamily="49" charset="-122"/>
                </a:rPr>
                <a:t>  </a:t>
              </a:r>
              <a:r>
                <a:rPr lang="zh-CN" altLang="en-US" sz="2400" b="1" dirty="0">
                  <a:solidFill>
                    <a:schemeClr val="tx2">
                      <a:lumMod val="60000"/>
                      <a:lumOff val="40000"/>
                    </a:schemeClr>
                  </a:solidFill>
                  <a:latin typeface="楷体" panose="02010609060101010101" pitchFamily="49" charset="-122"/>
                  <a:ea typeface="楷体" panose="02010609060101010101" pitchFamily="49" charset="-122"/>
                </a:rPr>
                <a:t>审计失败一定是由于被审计单位会计报表存在弄虚作假吗？</a:t>
              </a:r>
              <a:endParaRPr lang="en-US" altLang="zh-CN" sz="2400" b="1" dirty="0">
                <a:solidFill>
                  <a:schemeClr val="tx2">
                    <a:lumMod val="60000"/>
                    <a:lumOff val="40000"/>
                  </a:schemeClr>
                </a:solidFill>
                <a:latin typeface="楷体" panose="02010609060101010101" pitchFamily="49" charset="-122"/>
                <a:ea typeface="楷体" panose="02010609060101010101" pitchFamily="49" charset="-122"/>
              </a:endParaRPr>
            </a:p>
            <a:p>
              <a:pPr indent="457200"/>
              <a:br>
                <a:rPr lang="zh-CN" altLang="en-US" sz="2400" b="1" dirty="0">
                  <a:latin typeface="楷体" panose="02010609060101010101" pitchFamily="49" charset="-122"/>
                  <a:ea typeface="楷体" panose="02010609060101010101" pitchFamily="49" charset="-122"/>
                </a:rPr>
              </a:br>
              <a:r>
                <a:rPr lang="zh-CN" altLang="en-US" sz="2400" b="1" dirty="0">
                  <a:latin typeface="楷体" panose="02010609060101010101" pitchFamily="49" charset="-122"/>
                  <a:ea typeface="楷体" panose="02010609060101010101" pitchFamily="49" charset="-122"/>
                </a:rPr>
                <a:t>  审计失败不仅包括被审计单位的相关财务资料存在不公允，审计人员没有遵循审计原则发表了不适合的审计意见，还包括被审计单位的会计报表实际是合法公允的，但是由于审计人员没有按照审计准则而发表了否定会计报表公允性的审计意见。 </a:t>
              </a:r>
              <a:br>
                <a:rPr lang="zh-CN" altLang="en-US" sz="2000" dirty="0"/>
              </a:br>
              <a:endParaRPr lang="zh-CN" altLang="en-US" sz="2400" dirty="0">
                <a:solidFill>
                  <a:srgbClr val="7F7F7F"/>
                </a:solidFill>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227012"/>
            <a:ext cx="3786188" cy="338138"/>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认识审计责任与会计责任</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5020" y="227012"/>
            <a:ext cx="7534893" cy="310626"/>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22300" y="692150"/>
            <a:ext cx="10153650" cy="3529469"/>
            <a:chOff x="946620" y="1670343"/>
            <a:chExt cx="10153650" cy="3529469"/>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一、审计责任</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0489" name="TextBox 89"/>
            <p:cNvSpPr txBox="1">
              <a:spLocks noChangeArrowheads="1"/>
            </p:cNvSpPr>
            <p:nvPr/>
          </p:nvSpPr>
          <p:spPr bwMode="auto">
            <a:xfrm>
              <a:off x="1581620" y="2953043"/>
              <a:ext cx="9518650" cy="2246769"/>
            </a:xfrm>
            <a:prstGeom prst="rect">
              <a:avLst/>
            </a:prstGeom>
            <a:noFill/>
            <a:ln w="9525">
              <a:noFill/>
              <a:miter lim="800000"/>
            </a:ln>
          </p:spPr>
          <p:txBody>
            <a:bodyPr>
              <a:spAutoFit/>
            </a:bodyPr>
            <a:lstStyle/>
            <a:p>
              <a:pPr indent="457200"/>
              <a:r>
                <a:rPr lang="zh-CN" altLang="en-US" sz="2000" b="1" dirty="0">
                  <a:solidFill>
                    <a:srgbClr val="F79646"/>
                  </a:solidFill>
                  <a:latin typeface="微软雅黑" panose="020B0503020204020204" pitchFamily="34" charset="-122"/>
                  <a:ea typeface="微软雅黑" panose="020B0503020204020204" pitchFamily="34" charset="-122"/>
                </a:rPr>
                <a:t>（三）审计责任</a:t>
              </a:r>
              <a:endParaRPr lang="zh-CN" altLang="en-US" sz="2000" b="1" dirty="0">
                <a:solidFill>
                  <a:srgbClr val="F79646"/>
                </a:solidFill>
                <a:latin typeface="微软雅黑" panose="020B0503020204020204" pitchFamily="34" charset="-122"/>
                <a:ea typeface="微软雅黑" panose="020B0503020204020204" pitchFamily="34" charset="-122"/>
              </a:endParaRPr>
            </a:p>
            <a:p>
              <a:pPr indent="457200"/>
              <a:r>
                <a:rPr lang="zh-CN" altLang="en-US" sz="2400" b="1" dirty="0">
                  <a:latin typeface="楷体" panose="02010609060101010101" pitchFamily="49" charset="-122"/>
                  <a:ea typeface="楷体" panose="02010609060101010101" pitchFamily="49" charset="-122"/>
                </a:rPr>
                <a:t>注册会计师在执业的过程中应该运用自己的专业知识，客观公正地对被审计单位的财务资料发表合理的审计意见。注册会计师应时刻保持谨慎的工作态度，保证审计质量，控制审计风险。</a:t>
              </a:r>
              <a:endParaRPr lang="zh-CN" altLang="en-US" sz="2400" b="1" dirty="0">
                <a:latin typeface="楷体" panose="02010609060101010101" pitchFamily="49" charset="-122"/>
                <a:ea typeface="楷体" panose="02010609060101010101" pitchFamily="49" charset="-122"/>
              </a:endParaRPr>
            </a:p>
            <a:p>
              <a:pPr indent="457200"/>
              <a:r>
                <a:rPr lang="zh-CN" altLang="en-US" sz="2400" b="1" dirty="0">
                  <a:latin typeface="楷体" panose="02010609060101010101" pitchFamily="49" charset="-122"/>
                  <a:ea typeface="楷体" panose="02010609060101010101" pitchFamily="49" charset="-122"/>
                </a:rPr>
                <a:t>如果在执业的过程中，没有按照审计准则执行，发表了错误的审计结论，就有可能承担相应的法律责任。</a:t>
              </a:r>
              <a:endParaRPr lang="zh-CN" altLang="en-US" sz="2400" b="1" dirty="0">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227012"/>
            <a:ext cx="3786188" cy="338138"/>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认识审计责任与会计责任</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5020" y="227012"/>
            <a:ext cx="7534893" cy="310626"/>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22300" y="692150"/>
            <a:ext cx="10153650" cy="3498691"/>
            <a:chOff x="946620" y="1670343"/>
            <a:chExt cx="10153650" cy="3498691"/>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三、会计责任与审计责任</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0489" name="TextBox 89"/>
            <p:cNvSpPr txBox="1">
              <a:spLocks noChangeArrowheads="1"/>
            </p:cNvSpPr>
            <p:nvPr/>
          </p:nvSpPr>
          <p:spPr bwMode="auto">
            <a:xfrm>
              <a:off x="1581620" y="2953043"/>
              <a:ext cx="9518650" cy="2215991"/>
            </a:xfrm>
            <a:prstGeom prst="rect">
              <a:avLst/>
            </a:prstGeom>
            <a:noFill/>
            <a:ln w="9525">
              <a:noFill/>
              <a:miter lim="800000"/>
            </a:ln>
          </p:spPr>
          <p:txBody>
            <a:bodyPr>
              <a:spAutoFit/>
            </a:bodyPr>
            <a:lstStyle/>
            <a:p>
              <a:pPr indent="457200"/>
              <a:br>
                <a:rPr lang="zh-CN" altLang="en-US" dirty="0"/>
              </a:br>
              <a:r>
                <a:rPr lang="zh-CN" altLang="en-US" dirty="0"/>
                <a:t>       </a:t>
              </a:r>
              <a:r>
                <a:rPr lang="zh-CN" altLang="en-US" sz="2400" b="1" dirty="0">
                  <a:latin typeface="楷体" panose="02010609060101010101" pitchFamily="49" charset="-122"/>
                  <a:ea typeface="楷体" panose="02010609060101010101" pitchFamily="49" charset="-122"/>
                </a:rPr>
                <a:t>会计责任和审计责任是相互独立的：财务报表并不因为经过审计而免除管理层的会计责任，管理层需要对自己编制的会计资料负担相应的会计责任，审计需要谨慎地运用审计方法做好审计工作，并承担相应的审计责任 </a:t>
              </a:r>
              <a:br>
                <a:rPr lang="zh-CN" altLang="en-US" sz="2400" b="1" dirty="0">
                  <a:latin typeface="楷体" panose="02010609060101010101" pitchFamily="49" charset="-122"/>
                  <a:ea typeface="楷体" panose="02010609060101010101" pitchFamily="49" charset="-122"/>
                </a:rPr>
              </a:br>
              <a:endParaRPr lang="zh-CN" altLang="en-US" sz="2400" b="1" dirty="0">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227012"/>
            <a:ext cx="3786188" cy="338138"/>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认识审计责任与会计责任</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5020" y="227012"/>
            <a:ext cx="7534893" cy="310626"/>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22300" y="692150"/>
            <a:ext cx="10153650" cy="5991681"/>
            <a:chOff x="946620" y="1670343"/>
            <a:chExt cx="10153650" cy="5991681"/>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一、认定</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0489" name="TextBox 89"/>
            <p:cNvSpPr txBox="1">
              <a:spLocks noChangeArrowheads="1"/>
            </p:cNvSpPr>
            <p:nvPr/>
          </p:nvSpPr>
          <p:spPr bwMode="auto">
            <a:xfrm>
              <a:off x="1581620" y="2953043"/>
              <a:ext cx="9518650" cy="4708981"/>
            </a:xfrm>
            <a:prstGeom prst="rect">
              <a:avLst/>
            </a:prstGeom>
            <a:noFill/>
            <a:ln w="9525">
              <a:noFill/>
              <a:miter lim="800000"/>
            </a:ln>
          </p:spPr>
          <p:txBody>
            <a:bodyPr>
              <a:spAutoFit/>
            </a:bodyPr>
            <a:lstStyle/>
            <a:p>
              <a:pPr indent="457200"/>
              <a:br>
                <a:rPr lang="zh-CN" altLang="en-US" sz="2000" b="1" dirty="0">
                  <a:solidFill>
                    <a:srgbClr val="00ADEE"/>
                  </a:solidFill>
                  <a:latin typeface="FZLTZHK--GBK1-0"/>
                </a:rPr>
              </a:br>
              <a:r>
                <a:rPr lang="zh-CN" altLang="en-US" sz="2000" b="1" dirty="0">
                  <a:solidFill>
                    <a:srgbClr val="00ADEE"/>
                  </a:solidFill>
                  <a:latin typeface="FZLTZHK--GBK1-0"/>
                </a:rPr>
                <a:t>      （一）认定的含义</a:t>
              </a:r>
              <a:br>
                <a:rPr lang="zh-CN" altLang="en-US" dirty="0">
                  <a:solidFill>
                    <a:srgbClr val="00ADEE"/>
                  </a:solidFill>
                  <a:latin typeface="FZLTZHK--GBK1-0"/>
                </a:rPr>
              </a:br>
              <a:r>
                <a:rPr lang="zh-CN" altLang="en-US" dirty="0">
                  <a:solidFill>
                    <a:srgbClr val="00ADEE"/>
                  </a:solidFill>
                  <a:latin typeface="FZLTZHK--GBK1-0"/>
                </a:rPr>
                <a:t>        </a:t>
              </a:r>
              <a:r>
                <a:rPr lang="zh-CN" altLang="en-US" sz="2400" b="1" dirty="0">
                  <a:latin typeface="楷体" panose="02010609060101010101" pitchFamily="49" charset="-122"/>
                  <a:ea typeface="楷体" panose="02010609060101010101" pitchFamily="49" charset="-122"/>
                </a:rPr>
                <a:t>认定是指被审计单位管理层在其出具的财务报表中所做出的明确或隐含的表达。确定被审计单位管理层对其财务报表的认定是否恰当是注册会计师的基本职责。</a:t>
              </a:r>
              <a:br>
                <a:rPr lang="zh-CN" altLang="en-US" sz="2400" b="1" dirty="0">
                  <a:latin typeface="楷体" panose="02010609060101010101" pitchFamily="49" charset="-122"/>
                  <a:ea typeface="楷体" panose="02010609060101010101" pitchFamily="49" charset="-122"/>
                </a:rPr>
              </a:br>
              <a:r>
                <a:rPr lang="zh-CN" altLang="en-US" sz="2400" b="1" dirty="0">
                  <a:latin typeface="楷体" panose="02010609060101010101" pitchFamily="49" charset="-122"/>
                  <a:ea typeface="楷体" panose="02010609060101010101" pitchFamily="49" charset="-122"/>
                </a:rPr>
                <a:t>   管理层在财务报表中做出的认定有些是明确表达的，有些是隐含的。</a:t>
              </a:r>
              <a:endParaRPr lang="en-US" altLang="zh-CN" sz="2400" b="1" dirty="0">
                <a:latin typeface="楷体" panose="02010609060101010101" pitchFamily="49" charset="-122"/>
                <a:ea typeface="楷体" panose="02010609060101010101" pitchFamily="49" charset="-122"/>
              </a:endParaRPr>
            </a:p>
            <a:p>
              <a:pPr indent="457200"/>
              <a:r>
                <a:rPr lang="zh-CN" altLang="en-US" sz="2000" b="1" dirty="0">
                  <a:solidFill>
                    <a:srgbClr val="00ADEE"/>
                  </a:solidFill>
                  <a:latin typeface="FZLTZHK--GBK1-0"/>
                </a:rPr>
                <a:t>（二）认定的类别</a:t>
              </a:r>
              <a:endParaRPr lang="zh-CN" altLang="en-US" sz="2000" b="1" dirty="0">
                <a:solidFill>
                  <a:srgbClr val="00ADEE"/>
                </a:solidFill>
                <a:latin typeface="FZLTZHK--GBK1-0"/>
              </a:endParaRPr>
            </a:p>
            <a:p>
              <a:pPr indent="457200"/>
              <a:r>
                <a:rPr lang="zh-CN" altLang="en-US" sz="2400" b="1" dirty="0">
                  <a:latin typeface="楷体" panose="02010609060101010101" pitchFamily="49" charset="-122"/>
                  <a:ea typeface="楷体" panose="02010609060101010101" pitchFamily="49" charset="-122"/>
                </a:rPr>
                <a:t>管理层对财务报表的认定主要包含三种类别：各类交易和事项的认定；与期末账户余额相关的认定；与列报和披露相关的认定。</a:t>
              </a:r>
              <a:endParaRPr lang="en-US" altLang="zh-CN" sz="2400" b="1" dirty="0">
                <a:latin typeface="楷体" panose="02010609060101010101" pitchFamily="49" charset="-122"/>
                <a:ea typeface="楷体" panose="02010609060101010101" pitchFamily="49" charset="-122"/>
              </a:endParaRPr>
            </a:p>
            <a:p>
              <a:pPr indent="457200"/>
              <a:r>
                <a:rPr lang="zh-CN" altLang="en-US" sz="2400" b="1" dirty="0">
                  <a:latin typeface="楷体" panose="02010609060101010101" pitchFamily="49" charset="-122"/>
                  <a:ea typeface="楷体" panose="02010609060101010101" pitchFamily="49" charset="-122"/>
                </a:rPr>
                <a:t> </a:t>
              </a:r>
              <a:br>
                <a:rPr lang="zh-CN" altLang="en-US" dirty="0"/>
              </a:br>
              <a:br>
                <a:rPr lang="zh-CN" altLang="en-US" sz="2400" b="1" dirty="0">
                  <a:latin typeface="楷体" panose="02010609060101010101" pitchFamily="49" charset="-122"/>
                  <a:ea typeface="楷体" panose="02010609060101010101" pitchFamily="49" charset="-122"/>
                </a:rPr>
              </a:br>
              <a:endParaRPr lang="zh-CN" altLang="en-US" sz="2400" b="1" dirty="0">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227012"/>
            <a:ext cx="3786188" cy="338138"/>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二   明确管理层认定</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5020" y="227012"/>
            <a:ext cx="7534893" cy="310626"/>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2456</Words>
  <Application>WPS 演示</Application>
  <PresentationFormat>自定义</PresentationFormat>
  <Paragraphs>149</Paragraphs>
  <Slides>15</Slides>
  <Notes>15</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15</vt:i4>
      </vt:variant>
    </vt:vector>
  </HeadingPairs>
  <TitlesOfParts>
    <vt:vector size="30" baseType="lpstr">
      <vt:lpstr>Arial</vt:lpstr>
      <vt:lpstr>宋体</vt:lpstr>
      <vt:lpstr>Wingdings</vt:lpstr>
      <vt:lpstr>Calibri</vt:lpstr>
      <vt:lpstr>微软雅黑</vt:lpstr>
      <vt:lpstr>AvantGarde Md BT</vt:lpstr>
      <vt:lpstr>不给糖就捣蛋的万圣节</vt:lpstr>
      <vt:lpstr>方正兰亭黑_GBK</vt:lpstr>
      <vt:lpstr>Arial Unicode MS</vt:lpstr>
      <vt:lpstr>Agency FB</vt:lpstr>
      <vt:lpstr>Lato Regular</vt:lpstr>
      <vt:lpstr>方正大黑体_GBK</vt:lpstr>
      <vt:lpstr>楷体</vt:lpstr>
      <vt:lpstr>FZLTZHK--GBK1-0</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金融理财方案PPT</dc:title>
  <dc:creator/>
  <cp:lastModifiedBy>六月</cp:lastModifiedBy>
  <cp:revision>19</cp:revision>
  <dcterms:created xsi:type="dcterms:W3CDTF">2017-02-25T10:00:00Z</dcterms:created>
  <dcterms:modified xsi:type="dcterms:W3CDTF">2021-12-25T02:05:11Z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2052-11.3.0.9228</vt:lpwstr>
  </property>
</Properties>
</file>